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6" r:id="rId2"/>
    <p:sldId id="257" r:id="rId3"/>
    <p:sldId id="258" r:id="rId4"/>
    <p:sldId id="259" r:id="rId5"/>
    <p:sldId id="260" r:id="rId6"/>
    <p:sldId id="261" r:id="rId7"/>
    <p:sldId id="262" r:id="rId8"/>
    <p:sldId id="264" r:id="rId9"/>
    <p:sldId id="263" r:id="rId10"/>
    <p:sldId id="265" r:id="rId11"/>
    <p:sldId id="266" r:id="rId12"/>
    <p:sldId id="267" r:id="rId13"/>
    <p:sldId id="268" r:id="rId14"/>
    <p:sldId id="269" r:id="rId15"/>
    <p:sldId id="270" r:id="rId16"/>
  </p:sldIdLst>
  <p:sldSz cx="12192000" cy="15840075"/>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04"/>
    <p:restoredTop sz="91410"/>
  </p:normalViewPr>
  <p:slideViewPr>
    <p:cSldViewPr snapToGrid="0" snapToObjects="1">
      <p:cViewPr>
        <p:scale>
          <a:sx n="66" d="100"/>
          <a:sy n="66" d="100"/>
        </p:scale>
        <p:origin x="304"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D251F-9DDE-8646-9F10-EAB8F7976F29}" type="datetimeFigureOut">
              <a:rPr kumimoji="1" lang="ja-JP" altLang="en-US" smtClean="0"/>
              <a:t>2020/2/23</a:t>
            </a:fld>
            <a:endParaRPr kumimoji="1" lang="ja-JP" altLang="en-US"/>
          </a:p>
        </p:txBody>
      </p:sp>
      <p:sp>
        <p:nvSpPr>
          <p:cNvPr id="4" name="スライド イメージ プレースホルダー 3"/>
          <p:cNvSpPr>
            <a:spLocks noGrp="1" noRot="1" noChangeAspect="1"/>
          </p:cNvSpPr>
          <p:nvPr>
            <p:ph type="sldImg" idx="2"/>
          </p:nvPr>
        </p:nvSpPr>
        <p:spPr>
          <a:xfrm>
            <a:off x="2241550" y="1143000"/>
            <a:ext cx="23749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14BC3F-67E8-3B47-9AFF-0439FFEF8132}" type="slidenum">
              <a:rPr kumimoji="1" lang="ja-JP" altLang="en-US" smtClean="0"/>
              <a:t>‹#›</a:t>
            </a:fld>
            <a:endParaRPr kumimoji="1" lang="ja-JP" altLang="en-US"/>
          </a:p>
        </p:txBody>
      </p:sp>
    </p:spTree>
    <p:extLst>
      <p:ext uri="{BB962C8B-B14F-4D97-AF65-F5344CB8AC3E}">
        <p14:creationId xmlns:p14="http://schemas.microsoft.com/office/powerpoint/2010/main" val="12939701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614BC3F-67E8-3B47-9AFF-0439FFEF8132}" type="slidenum">
              <a:rPr kumimoji="1" lang="ja-JP" altLang="en-US" smtClean="0"/>
              <a:t>8</a:t>
            </a:fld>
            <a:endParaRPr kumimoji="1" lang="ja-JP" altLang="en-US"/>
          </a:p>
        </p:txBody>
      </p:sp>
    </p:spTree>
    <p:extLst>
      <p:ext uri="{BB962C8B-B14F-4D97-AF65-F5344CB8AC3E}">
        <p14:creationId xmlns:p14="http://schemas.microsoft.com/office/powerpoint/2010/main" val="1785543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614BC3F-67E8-3B47-9AFF-0439FFEF8132}" type="slidenum">
              <a:rPr kumimoji="1" lang="ja-JP" altLang="en-US" smtClean="0"/>
              <a:t>9</a:t>
            </a:fld>
            <a:endParaRPr kumimoji="1" lang="ja-JP" altLang="en-US"/>
          </a:p>
        </p:txBody>
      </p:sp>
    </p:spTree>
    <p:extLst>
      <p:ext uri="{BB962C8B-B14F-4D97-AF65-F5344CB8AC3E}">
        <p14:creationId xmlns:p14="http://schemas.microsoft.com/office/powerpoint/2010/main" val="687295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614BC3F-67E8-3B47-9AFF-0439FFEF8132}" type="slidenum">
              <a:rPr kumimoji="1" lang="ja-JP" altLang="en-US" smtClean="0"/>
              <a:t>10</a:t>
            </a:fld>
            <a:endParaRPr kumimoji="1" lang="ja-JP" altLang="en-US"/>
          </a:p>
        </p:txBody>
      </p:sp>
    </p:spTree>
    <p:extLst>
      <p:ext uri="{BB962C8B-B14F-4D97-AF65-F5344CB8AC3E}">
        <p14:creationId xmlns:p14="http://schemas.microsoft.com/office/powerpoint/2010/main" val="999072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614BC3F-67E8-3B47-9AFF-0439FFEF8132}" type="slidenum">
              <a:rPr kumimoji="1" lang="ja-JP" altLang="en-US" smtClean="0"/>
              <a:t>11</a:t>
            </a:fld>
            <a:endParaRPr kumimoji="1" lang="ja-JP" altLang="en-US"/>
          </a:p>
        </p:txBody>
      </p:sp>
    </p:spTree>
    <p:extLst>
      <p:ext uri="{BB962C8B-B14F-4D97-AF65-F5344CB8AC3E}">
        <p14:creationId xmlns:p14="http://schemas.microsoft.com/office/powerpoint/2010/main" val="1147247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614BC3F-67E8-3B47-9AFF-0439FFEF8132}" type="slidenum">
              <a:rPr kumimoji="1" lang="ja-JP" altLang="en-US" smtClean="0"/>
              <a:t>12</a:t>
            </a:fld>
            <a:endParaRPr kumimoji="1" lang="ja-JP" altLang="en-US"/>
          </a:p>
        </p:txBody>
      </p:sp>
    </p:spTree>
    <p:extLst>
      <p:ext uri="{BB962C8B-B14F-4D97-AF65-F5344CB8AC3E}">
        <p14:creationId xmlns:p14="http://schemas.microsoft.com/office/powerpoint/2010/main" val="219106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614BC3F-67E8-3B47-9AFF-0439FFEF8132}" type="slidenum">
              <a:rPr kumimoji="1" lang="ja-JP" altLang="en-US" smtClean="0"/>
              <a:t>13</a:t>
            </a:fld>
            <a:endParaRPr kumimoji="1" lang="ja-JP" altLang="en-US"/>
          </a:p>
        </p:txBody>
      </p:sp>
    </p:spTree>
    <p:extLst>
      <p:ext uri="{BB962C8B-B14F-4D97-AF65-F5344CB8AC3E}">
        <p14:creationId xmlns:p14="http://schemas.microsoft.com/office/powerpoint/2010/main" val="496458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614BC3F-67E8-3B47-9AFF-0439FFEF8132}" type="slidenum">
              <a:rPr kumimoji="1" lang="ja-JP" altLang="en-US" smtClean="0"/>
              <a:t>15</a:t>
            </a:fld>
            <a:endParaRPr kumimoji="1" lang="ja-JP" altLang="en-US"/>
          </a:p>
        </p:txBody>
      </p:sp>
    </p:spTree>
    <p:extLst>
      <p:ext uri="{BB962C8B-B14F-4D97-AF65-F5344CB8AC3E}">
        <p14:creationId xmlns:p14="http://schemas.microsoft.com/office/powerpoint/2010/main" val="1142288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92347"/>
            <a:ext cx="10363200" cy="5514693"/>
          </a:xfrm>
        </p:spPr>
        <p:txBody>
          <a:bodyPr anchor="b"/>
          <a:lstStyle>
            <a:lvl1pPr algn="ctr">
              <a:defRPr sz="8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8319707"/>
            <a:ext cx="9144000" cy="3824350"/>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CF1E59A3-16E4-3E46-8A46-A6A034738B08}" type="datetimeFigureOut">
              <a:rPr kumimoji="1" lang="ja-JP" altLang="en-US" smtClean="0"/>
              <a:t>2020/2/23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04044F8-1795-1F4D-B4E4-480BE6A7EBC6}"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3;&#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F1E59A3-16E4-3E46-8A46-A6A034738B08}" type="datetimeFigureOut">
              <a:rPr kumimoji="1" lang="ja-JP" altLang="en-US" smtClean="0"/>
              <a:t>2020/2/23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04044F8-1795-1F4D-B4E4-480BE6A7EBC6}"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43338"/>
            <a:ext cx="2628900" cy="13423731"/>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1" y="843338"/>
            <a:ext cx="7734300" cy="1342373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F1E59A3-16E4-3E46-8A46-A6A034738B08}" type="datetimeFigureOut">
              <a:rPr kumimoji="1" lang="ja-JP" altLang="en-US" smtClean="0"/>
              <a:t>2020/2/23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04044F8-1795-1F4D-B4E4-480BE6A7EBC6}"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F1E59A3-16E4-3E46-8A46-A6A034738B08}" type="datetimeFigureOut">
              <a:rPr kumimoji="1" lang="ja-JP" altLang="en-US" smtClean="0"/>
              <a:t>2020/2/23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04044F8-1795-1F4D-B4E4-480BE6A7EBC6}"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3949023"/>
            <a:ext cx="10515600" cy="6589030"/>
          </a:xfrm>
        </p:spPr>
        <p:txBody>
          <a:bodyPr anchor="b"/>
          <a:lstStyle>
            <a:lvl1pPr>
              <a:defRPr sz="8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1" y="10600388"/>
            <a:ext cx="10515600" cy="3465015"/>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F1E59A3-16E4-3E46-8A46-A6A034738B08}" type="datetimeFigureOut">
              <a:rPr kumimoji="1" lang="ja-JP" altLang="en-US" smtClean="0"/>
              <a:t>2020/2/23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04044F8-1795-1F4D-B4E4-480BE6A7EBC6}"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4216687"/>
            <a:ext cx="5181600" cy="1005038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4216687"/>
            <a:ext cx="5181600" cy="1005038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F1E59A3-16E4-3E46-8A46-A6A034738B08}" type="datetimeFigureOut">
              <a:rPr kumimoji="1" lang="ja-JP" altLang="en-US" smtClean="0"/>
              <a:t>2020/2/23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04044F8-1795-1F4D-B4E4-480BE6A7EBC6}"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843341"/>
            <a:ext cx="10515600" cy="3061682"/>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9" y="3883019"/>
            <a:ext cx="5157787" cy="1903008"/>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9" y="5786027"/>
            <a:ext cx="5157787" cy="85103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1" y="3883019"/>
            <a:ext cx="5183188" cy="1903008"/>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1" y="5786027"/>
            <a:ext cx="5183188" cy="85103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CF1E59A3-16E4-3E46-8A46-A6A034738B08}" type="datetimeFigureOut">
              <a:rPr kumimoji="1" lang="ja-JP" altLang="en-US" smtClean="0"/>
              <a:t>2020/2/23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04044F8-1795-1F4D-B4E4-480BE6A7EBC6}"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CF1E59A3-16E4-3E46-8A46-A6A034738B08}" type="datetimeFigureOut">
              <a:rPr kumimoji="1" lang="ja-JP" altLang="en-US" smtClean="0"/>
              <a:t>2020/2/23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04044F8-1795-1F4D-B4E4-480BE6A7EBC6}"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1E59A3-16E4-3E46-8A46-A6A034738B08}" type="datetimeFigureOut">
              <a:rPr kumimoji="1" lang="ja-JP" altLang="en-US" smtClean="0"/>
              <a:t>2020/2/23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04044F8-1795-1F4D-B4E4-480BE6A7EBC6}"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3;&#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1056005"/>
            <a:ext cx="3932237" cy="3696018"/>
          </a:xfrm>
        </p:spPr>
        <p:txBody>
          <a:bodyPr anchor="b"/>
          <a:lstStyle>
            <a:lvl1pPr>
              <a:defRPr sz="4267"/>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2280681"/>
            <a:ext cx="6172200" cy="1125672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4752022"/>
            <a:ext cx="3932237" cy="8803710"/>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F1E59A3-16E4-3E46-8A46-A6A034738B08}" type="datetimeFigureOut">
              <a:rPr kumimoji="1" lang="ja-JP" altLang="en-US" smtClean="0"/>
              <a:t>2020/2/23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04044F8-1795-1F4D-B4E4-480BE6A7EBC6}"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1056005"/>
            <a:ext cx="3932237" cy="3696018"/>
          </a:xfrm>
        </p:spPr>
        <p:txBody>
          <a:bodyPr anchor="b"/>
          <a:lstStyle>
            <a:lvl1pPr>
              <a:defRPr sz="4267"/>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2280681"/>
            <a:ext cx="6172200" cy="11256720"/>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839788" y="4752022"/>
            <a:ext cx="3932237" cy="8803710"/>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F1E59A3-16E4-3E46-8A46-A6A034738B08}" type="datetimeFigureOut">
              <a:rPr kumimoji="1" lang="ja-JP" altLang="en-US" smtClean="0"/>
              <a:t>2020/2/23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04044F8-1795-1F4D-B4E4-480BE6A7EBC6}"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43341"/>
            <a:ext cx="10515600" cy="3061682"/>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4216687"/>
            <a:ext cx="10515600" cy="10050382"/>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14681406"/>
            <a:ext cx="2743200" cy="843337"/>
          </a:xfrm>
          <a:prstGeom prst="rect">
            <a:avLst/>
          </a:prstGeom>
        </p:spPr>
        <p:txBody>
          <a:bodyPr vert="horz" lIns="91440" tIns="45720" rIns="91440" bIns="45720" rtlCol="0" anchor="ctr"/>
          <a:lstStyle>
            <a:lvl1pPr algn="l">
              <a:defRPr sz="1600">
                <a:solidFill>
                  <a:schemeClr val="tx1">
                    <a:tint val="75000"/>
                  </a:schemeClr>
                </a:solidFill>
              </a:defRPr>
            </a:lvl1pPr>
          </a:lstStyle>
          <a:p>
            <a:fld id="{CF1E59A3-16E4-3E46-8A46-A6A034738B08}" type="datetimeFigureOut">
              <a:rPr kumimoji="1" lang="ja-JP" altLang="en-US" smtClean="0"/>
              <a:t>2020/2/23</a:t>
            </a:fld>
            <a:endParaRPr kumimoji="1" lang="ja-JP" altLang="en-US"/>
          </a:p>
        </p:txBody>
      </p:sp>
      <p:sp>
        <p:nvSpPr>
          <p:cNvPr id="5" name="Footer Placeholder 4"/>
          <p:cNvSpPr>
            <a:spLocks noGrp="1"/>
          </p:cNvSpPr>
          <p:nvPr>
            <p:ph type="ftr" sz="quarter" idx="3"/>
          </p:nvPr>
        </p:nvSpPr>
        <p:spPr>
          <a:xfrm>
            <a:off x="4038600" y="14681406"/>
            <a:ext cx="4114800" cy="843337"/>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14681406"/>
            <a:ext cx="2743200" cy="843337"/>
          </a:xfrm>
          <a:prstGeom prst="rect">
            <a:avLst/>
          </a:prstGeom>
        </p:spPr>
        <p:txBody>
          <a:bodyPr vert="horz" lIns="91440" tIns="45720" rIns="91440" bIns="45720" rtlCol="0" anchor="ctr"/>
          <a:lstStyle>
            <a:lvl1pPr algn="r">
              <a:defRPr sz="1600">
                <a:solidFill>
                  <a:schemeClr val="tx1">
                    <a:tint val="75000"/>
                  </a:schemeClr>
                </a:solidFill>
              </a:defRPr>
            </a:lvl1pPr>
          </a:lstStyle>
          <a:p>
            <a:fld id="{A04044F8-1795-1F4D-B4E4-480BE6A7EBC6}" type="slidenum">
              <a:rPr kumimoji="1" lang="ja-JP" altLang="en-US" smtClean="0"/>
              <a:t>‹#›</a:t>
            </a:fld>
            <a:endParaRPr kumimoji="1" lang="ja-JP" altLang="en-US"/>
          </a:p>
        </p:txBody>
      </p:sp>
    </p:spTree>
    <p:extLst>
      <p:ext uri="{BB962C8B-B14F-4D97-AF65-F5344CB8AC3E}">
        <p14:creationId xmlns:p14="http://schemas.microsoft.com/office/powerpoint/2010/main" val="839128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3.jpg"/><Relationship Id="rId7" Type="http://schemas.openxmlformats.org/officeDocument/2006/relationships/image" Target="../media/image24.jpg"/><Relationship Id="rId8"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41463" y="4592122"/>
            <a:ext cx="5909955" cy="943944"/>
          </a:xfrm>
        </p:spPr>
        <p:txBody>
          <a:bodyPr>
            <a:normAutofit/>
          </a:bodyPr>
          <a:lstStyle/>
          <a:p>
            <a:r>
              <a:rPr lang="ja-JP" altLang="en-US" sz="2400" dirty="0"/>
              <a:t>後悔しない！プロが教えるキッチン収納の選び方</a:t>
            </a:r>
            <a:r>
              <a:rPr lang="en-US" altLang="ja-JP" sz="2400" dirty="0"/>
              <a:t>【</a:t>
            </a:r>
            <a:r>
              <a:rPr lang="ja-JP" altLang="en-US" sz="2400" dirty="0"/>
              <a:t>絶対知る</a:t>
            </a:r>
            <a:r>
              <a:rPr lang="ja-JP" altLang="en-US" sz="2400" dirty="0" smtClean="0"/>
              <a:t>べき９項目</a:t>
            </a:r>
            <a:r>
              <a:rPr lang="en-US" altLang="ja-JP" sz="2400" dirty="0"/>
              <a:t>】</a:t>
            </a:r>
            <a:endParaRPr lang="ja-JP" altLang="en-US" sz="2400" dirty="0"/>
          </a:p>
        </p:txBody>
      </p:sp>
      <p:sp>
        <p:nvSpPr>
          <p:cNvPr id="3" name="サブタイトル 2"/>
          <p:cNvSpPr>
            <a:spLocks noGrp="1"/>
          </p:cNvSpPr>
          <p:nvPr>
            <p:ph type="subTitle" idx="1"/>
          </p:nvPr>
        </p:nvSpPr>
        <p:spPr>
          <a:xfrm>
            <a:off x="324592" y="5726071"/>
            <a:ext cx="9144000" cy="5355772"/>
          </a:xfrm>
        </p:spPr>
        <p:txBody>
          <a:bodyPr>
            <a:normAutofit fontScale="92500" lnSpcReduction="10000"/>
          </a:bodyPr>
          <a:lstStyle/>
          <a:p>
            <a:pPr algn="l"/>
            <a:r>
              <a:rPr kumimoji="1" lang="ja-JP" altLang="en-US" dirty="0" smtClean="0"/>
              <a:t>目次</a:t>
            </a:r>
            <a:endParaRPr kumimoji="1" lang="en-US" altLang="ja-JP" dirty="0" smtClean="0"/>
          </a:p>
          <a:p>
            <a:pPr algn="l"/>
            <a:r>
              <a:rPr lang="ja-JP" altLang="en-US" dirty="0" smtClean="0"/>
              <a:t>■高さ、幅の選び方</a:t>
            </a:r>
            <a:endParaRPr lang="en-US" altLang="ja-JP" dirty="0" smtClean="0"/>
          </a:p>
          <a:p>
            <a:pPr algn="l"/>
            <a:r>
              <a:rPr kumimoji="1" lang="ja-JP" altLang="en-US" dirty="0" smtClean="0"/>
              <a:t>■人気の引き出し収納</a:t>
            </a:r>
            <a:endParaRPr kumimoji="1" lang="en-US" altLang="ja-JP" dirty="0" smtClean="0"/>
          </a:p>
          <a:p>
            <a:pPr algn="l"/>
            <a:r>
              <a:rPr kumimoji="1" lang="ja-JP" altLang="en-US" dirty="0" smtClean="0"/>
              <a:t>■あると便利、おすすめのキャビネット</a:t>
            </a:r>
            <a:endParaRPr kumimoji="1" lang="en-US" altLang="ja-JP" dirty="0" smtClean="0"/>
          </a:p>
          <a:p>
            <a:pPr algn="l"/>
            <a:r>
              <a:rPr lang="ja-JP" altLang="en-US" dirty="0" smtClean="0"/>
              <a:t>■ゴミ箱スペースの考え方</a:t>
            </a:r>
            <a:endParaRPr lang="en-US" altLang="ja-JP" dirty="0" smtClean="0"/>
          </a:p>
          <a:p>
            <a:pPr algn="l"/>
            <a:r>
              <a:rPr lang="ja-JP" altLang="en-US" dirty="0" smtClean="0"/>
              <a:t>■おしゃれで使いやすい、吊戸棚の設計方法</a:t>
            </a:r>
            <a:endParaRPr lang="en-US" altLang="ja-JP" dirty="0" smtClean="0"/>
          </a:p>
          <a:p>
            <a:pPr algn="l"/>
            <a:r>
              <a:rPr kumimoji="1" lang="ja-JP" altLang="en-US" dirty="0" smtClean="0"/>
              <a:t>■格段に収納量を</a:t>
            </a:r>
            <a:r>
              <a:rPr kumimoji="1" lang="en-US" altLang="ja-JP" dirty="0" smtClean="0"/>
              <a:t>UP</a:t>
            </a:r>
            <a:r>
              <a:rPr kumimoji="1" lang="ja-JP" altLang="en-US" dirty="0" smtClean="0"/>
              <a:t>させる</a:t>
            </a:r>
            <a:endParaRPr kumimoji="1" lang="en-US" altLang="ja-JP" dirty="0" smtClean="0"/>
          </a:p>
          <a:p>
            <a:pPr algn="l"/>
            <a:r>
              <a:rPr lang="ja-JP" altLang="en-US" dirty="0" smtClean="0"/>
              <a:t>■後悔を防ぐ、オプションの選び方</a:t>
            </a:r>
            <a:endParaRPr lang="en-US" altLang="ja-JP" dirty="0" smtClean="0"/>
          </a:p>
          <a:p>
            <a:pPr algn="l"/>
            <a:r>
              <a:rPr kumimoji="1" lang="ja-JP" altLang="en-US" dirty="0" smtClean="0"/>
              <a:t>■安いものを買うとここが壊れる</a:t>
            </a:r>
            <a:endParaRPr kumimoji="1" lang="en-US" altLang="ja-JP" dirty="0" smtClean="0"/>
          </a:p>
          <a:p>
            <a:pPr algn="l"/>
            <a:r>
              <a:rPr kumimoji="1" lang="ja-JP" altLang="en-US" dirty="0" smtClean="0"/>
              <a:t>■</a:t>
            </a:r>
            <a:r>
              <a:rPr kumimoji="1" lang="ja-JP" altLang="en-US" dirty="0" smtClean="0"/>
              <a:t>おすすめの購入方法と施工方法</a:t>
            </a:r>
            <a:endParaRPr kumimoji="1" lang="ja-JP" altLang="en-US" dirty="0"/>
          </a:p>
        </p:txBody>
      </p:sp>
    </p:spTree>
    <p:extLst>
      <p:ext uri="{BB962C8B-B14F-4D97-AF65-F5344CB8AC3E}">
        <p14:creationId xmlns:p14="http://schemas.microsoft.com/office/powerpoint/2010/main" val="728333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5342" y="247637"/>
            <a:ext cx="11014562" cy="1135342"/>
          </a:xfrm>
        </p:spPr>
        <p:txBody>
          <a:bodyPr>
            <a:normAutofit fontScale="90000"/>
          </a:bodyPr>
          <a:lstStyle/>
          <a:p>
            <a:r>
              <a:rPr lang="ja-JP" altLang="en-US" dirty="0" smtClean="0"/>
              <a:t>■</a:t>
            </a:r>
            <a:r>
              <a:rPr lang="ja-JP" altLang="en-US" sz="3600" dirty="0"/>
              <a:t>後悔を防ぐ、オプションの選び方</a:t>
            </a:r>
            <a:r>
              <a:rPr lang="en-US" altLang="ja-JP" sz="3600" dirty="0"/>
              <a:t/>
            </a:r>
            <a:br>
              <a:rPr lang="en-US" altLang="ja-JP" sz="3600" dirty="0"/>
            </a:br>
            <a:r>
              <a:rPr lang="en-US" altLang="ja-JP" sz="1800" dirty="0" smtClean="0"/>
              <a:t>〜</a:t>
            </a:r>
            <a:r>
              <a:rPr lang="ja-JP" altLang="en-US" sz="1800" dirty="0" smtClean="0"/>
              <a:t>天板の選び方編</a:t>
            </a:r>
            <a:r>
              <a:rPr lang="en-US" altLang="ja-JP" sz="1800" dirty="0"/>
              <a:t>〜</a:t>
            </a:r>
            <a:endParaRPr lang="en-US" altLang="ja-JP" sz="3600" dirty="0"/>
          </a:p>
        </p:txBody>
      </p:sp>
      <p:sp>
        <p:nvSpPr>
          <p:cNvPr id="20" name="サブタイトル 2"/>
          <p:cNvSpPr txBox="1">
            <a:spLocks/>
          </p:cNvSpPr>
          <p:nvPr/>
        </p:nvSpPr>
        <p:spPr>
          <a:xfrm>
            <a:off x="6612153" y="2528358"/>
            <a:ext cx="3984283" cy="5355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endParaRPr lang="ja-JP" altLang="en-US" dirty="0"/>
          </a:p>
        </p:txBody>
      </p:sp>
      <p:sp>
        <p:nvSpPr>
          <p:cNvPr id="27" name="テキスト ボックス 26"/>
          <p:cNvSpPr txBox="1"/>
          <p:nvPr/>
        </p:nvSpPr>
        <p:spPr>
          <a:xfrm>
            <a:off x="6041743" y="1607034"/>
            <a:ext cx="6150258" cy="10341293"/>
          </a:xfrm>
          <a:prstGeom prst="rect">
            <a:avLst/>
          </a:prstGeom>
          <a:noFill/>
        </p:spPr>
        <p:txBody>
          <a:bodyPr wrap="square" rtlCol="0">
            <a:spAutoFit/>
          </a:bodyPr>
          <a:lstStyle/>
          <a:p>
            <a:pPr fontAlgn="base"/>
            <a:r>
              <a:rPr lang="ja-JP" altLang="en-US" dirty="0"/>
              <a:t> </a:t>
            </a:r>
          </a:p>
          <a:p>
            <a:r>
              <a:rPr lang="ja-JP" altLang="en-US" dirty="0" smtClean="0"/>
              <a:t>最近は天板のデザインや機能性など様々な種類があります。</a:t>
            </a:r>
            <a:endParaRPr lang="en-US" altLang="ja-JP" dirty="0" smtClean="0"/>
          </a:p>
          <a:p>
            <a:endParaRPr lang="en-US" altLang="ja-JP" dirty="0"/>
          </a:p>
          <a:p>
            <a:r>
              <a:rPr lang="ja-JP" altLang="en-US" dirty="0" smtClean="0"/>
              <a:t>人気はリクシルのセラミックトップです。</a:t>
            </a:r>
            <a:endParaRPr lang="en-US" altLang="ja-JP" dirty="0" smtClean="0"/>
          </a:p>
          <a:p>
            <a:endParaRPr lang="en-US" altLang="ja-JP" dirty="0"/>
          </a:p>
          <a:p>
            <a:r>
              <a:rPr lang="ja-JP" altLang="en-US" dirty="0" smtClean="0"/>
              <a:t>他社に似たようなデザインと機能性がありますが圧倒的に違う部分を絞ってお伝えします。</a:t>
            </a:r>
            <a:endParaRPr lang="en-US" altLang="ja-JP" dirty="0" smtClean="0"/>
          </a:p>
          <a:p>
            <a:endParaRPr lang="en-US" altLang="ja-JP" dirty="0"/>
          </a:p>
          <a:p>
            <a:r>
              <a:rPr lang="ja-JP" altLang="en-US" dirty="0" smtClean="0"/>
              <a:t>セラミックトップはタイル外壁やトイレの陶器と同じように石や粘土を混ぜて</a:t>
            </a:r>
            <a:r>
              <a:rPr lang="en-US" altLang="ja-JP" dirty="0" smtClean="0"/>
              <a:t>1250</a:t>
            </a:r>
            <a:r>
              <a:rPr lang="ja-JP" altLang="en-US" dirty="0" smtClean="0"/>
              <a:t>度の高熱で焼いた本物の素材です。</a:t>
            </a:r>
            <a:endParaRPr lang="en-US" altLang="ja-JP" dirty="0" smtClean="0"/>
          </a:p>
          <a:p>
            <a:endParaRPr lang="en-US" altLang="ja-JP" dirty="0"/>
          </a:p>
          <a:p>
            <a:r>
              <a:rPr lang="en-US" altLang="ja-JP" dirty="0" smtClean="0"/>
              <a:t>LIXIL</a:t>
            </a:r>
            <a:r>
              <a:rPr lang="ja-JP" altLang="en-US" dirty="0" smtClean="0"/>
              <a:t>に元々ある製造工場、焼き物の技術を使って製造されています。</a:t>
            </a:r>
            <a:endParaRPr lang="en-US" altLang="ja-JP" dirty="0" smtClean="0"/>
          </a:p>
          <a:p>
            <a:r>
              <a:rPr lang="ja-JP" altLang="en-US" dirty="0" smtClean="0"/>
              <a:t>似たような他のメーカのものは、樹脂やアクリルで今までの作り方で製造されています。</a:t>
            </a:r>
            <a:endParaRPr lang="en-US" altLang="ja-JP" dirty="0" smtClean="0"/>
          </a:p>
          <a:p>
            <a:endParaRPr lang="en-US" altLang="ja-JP" dirty="0"/>
          </a:p>
          <a:p>
            <a:r>
              <a:rPr lang="ja-JP" altLang="en-US" dirty="0" smtClean="0"/>
              <a:t>違いは、熱や傷に強い。金たわしでこすっても大丈夫。高温のフライパンをそのまま置いても大丈夫。またカレーや、色の強いものをこぼしても変色も無し。他のメーカーで聞くと、●●は</a:t>
            </a:r>
            <a:r>
              <a:rPr lang="en-US" altLang="ja-JP" dirty="0" smtClean="0"/>
              <a:t>NG</a:t>
            </a:r>
            <a:r>
              <a:rPr lang="ja-JP" altLang="en-US" dirty="0" smtClean="0"/>
              <a:t>、注意の取り扱い説明がありました。</a:t>
            </a:r>
            <a:endParaRPr lang="en-US" altLang="ja-JP" dirty="0" smtClean="0"/>
          </a:p>
          <a:p>
            <a:endParaRPr lang="en-US" altLang="ja-JP" dirty="0" smtClean="0"/>
          </a:p>
          <a:p>
            <a:r>
              <a:rPr lang="ja-JP" altLang="en-US" dirty="0" smtClean="0"/>
              <a:t>他社にはないオンリーワンのセラミック素材です。</a:t>
            </a:r>
            <a:endParaRPr lang="en-US" altLang="ja-JP" dirty="0" smtClean="0"/>
          </a:p>
          <a:p>
            <a:endParaRPr lang="en-US" altLang="ja-JP" dirty="0"/>
          </a:p>
          <a:p>
            <a:endParaRPr lang="en-US" altLang="ja-JP" dirty="0" smtClean="0"/>
          </a:p>
          <a:p>
            <a:r>
              <a:rPr lang="ja-JP" altLang="en-US" dirty="0" smtClean="0"/>
              <a:t>アレスタの天板は人造大理石ですが</a:t>
            </a:r>
            <a:endParaRPr lang="en-US" altLang="ja-JP" dirty="0" smtClean="0"/>
          </a:p>
          <a:p>
            <a:r>
              <a:rPr lang="ja-JP" altLang="en-US" dirty="0" smtClean="0"/>
              <a:t>こちらはアクリル系のものになります。通常使用であれば</a:t>
            </a:r>
            <a:endParaRPr lang="en-US" altLang="ja-JP" dirty="0" smtClean="0"/>
          </a:p>
          <a:p>
            <a:r>
              <a:rPr lang="ja-JP" altLang="en-US" dirty="0" smtClean="0"/>
              <a:t>耐久性も十分ですので、キッチン本体のカラーとあわせてカップボードの部分の天板も同色にすることで上質なインテリアにすることができます。</a:t>
            </a:r>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42" y="6687201"/>
            <a:ext cx="4113753" cy="3993769"/>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935" y="11426549"/>
            <a:ext cx="4361688" cy="3589020"/>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342" y="1950258"/>
            <a:ext cx="5251795" cy="3991364"/>
          </a:xfrm>
          <a:prstGeom prst="rect">
            <a:avLst/>
          </a:prstGeom>
        </p:spPr>
      </p:pic>
    </p:spTree>
    <p:extLst>
      <p:ext uri="{BB962C8B-B14F-4D97-AF65-F5344CB8AC3E}">
        <p14:creationId xmlns:p14="http://schemas.microsoft.com/office/powerpoint/2010/main" val="9550361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5342" y="247637"/>
            <a:ext cx="11014562" cy="1135342"/>
          </a:xfrm>
        </p:spPr>
        <p:txBody>
          <a:bodyPr>
            <a:normAutofit fontScale="90000"/>
          </a:bodyPr>
          <a:lstStyle/>
          <a:p>
            <a:r>
              <a:rPr lang="ja-JP" altLang="en-US" dirty="0" smtClean="0"/>
              <a:t>■</a:t>
            </a:r>
            <a:r>
              <a:rPr lang="ja-JP" altLang="en-US" sz="3200" dirty="0" smtClean="0"/>
              <a:t>キッチン収納は安いものを</a:t>
            </a:r>
            <a:r>
              <a:rPr lang="ja-JP" altLang="en-US" sz="3200" dirty="0"/>
              <a:t>買う</a:t>
            </a:r>
            <a:r>
              <a:rPr lang="ja-JP" altLang="en-US" sz="3200" dirty="0" smtClean="0"/>
              <a:t>と、ここ</a:t>
            </a:r>
            <a:r>
              <a:rPr lang="ja-JP" altLang="en-US" sz="3200" dirty="0"/>
              <a:t>が壊れる</a:t>
            </a:r>
            <a:r>
              <a:rPr lang="en-US" altLang="ja-JP" sz="3200" dirty="0"/>
              <a:t/>
            </a:r>
            <a:br>
              <a:rPr lang="en-US" altLang="ja-JP" sz="3200" dirty="0"/>
            </a:br>
            <a:endParaRPr lang="en-US" altLang="ja-JP" sz="3600" dirty="0"/>
          </a:p>
        </p:txBody>
      </p:sp>
      <p:sp>
        <p:nvSpPr>
          <p:cNvPr id="20" name="サブタイトル 2"/>
          <p:cNvSpPr txBox="1">
            <a:spLocks/>
          </p:cNvSpPr>
          <p:nvPr/>
        </p:nvSpPr>
        <p:spPr>
          <a:xfrm>
            <a:off x="6612153" y="2528358"/>
            <a:ext cx="3984283" cy="5355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endParaRPr lang="ja-JP" altLang="en-US" dirty="0"/>
          </a:p>
        </p:txBody>
      </p:sp>
      <p:sp>
        <p:nvSpPr>
          <p:cNvPr id="27" name="テキスト ボックス 26"/>
          <p:cNvSpPr txBox="1"/>
          <p:nvPr/>
        </p:nvSpPr>
        <p:spPr>
          <a:xfrm>
            <a:off x="6583778" y="1687164"/>
            <a:ext cx="5608222" cy="13111282"/>
          </a:xfrm>
          <a:prstGeom prst="rect">
            <a:avLst/>
          </a:prstGeom>
          <a:noFill/>
        </p:spPr>
        <p:txBody>
          <a:bodyPr wrap="square" rtlCol="0">
            <a:spAutoFit/>
          </a:bodyPr>
          <a:lstStyle/>
          <a:p>
            <a:pPr fontAlgn="base"/>
            <a:r>
              <a:rPr lang="ja-JP" altLang="en-US" dirty="0" smtClean="0"/>
              <a:t>ホームセンターなどで売っているキッチン収納と何が違うの？という質問があります。</a:t>
            </a:r>
            <a:endParaRPr lang="en-US" altLang="ja-JP" dirty="0" smtClean="0"/>
          </a:p>
          <a:p>
            <a:pPr fontAlgn="base"/>
            <a:endParaRPr lang="en-US" altLang="ja-JP" dirty="0"/>
          </a:p>
          <a:p>
            <a:pPr fontAlgn="base"/>
            <a:r>
              <a:rPr lang="ja-JP" altLang="en-US" dirty="0" smtClean="0"/>
              <a:t>まずレールです。</a:t>
            </a:r>
            <a:endParaRPr lang="en-US" altLang="ja-JP" dirty="0" smtClean="0"/>
          </a:p>
          <a:p>
            <a:pPr fontAlgn="base"/>
            <a:r>
              <a:rPr lang="ja-JP" altLang="en-US" dirty="0" smtClean="0"/>
              <a:t>ホームセンターの引き出しとリクシルのキッチンの引き出しを実際に使用するとすぐに分かるのが</a:t>
            </a:r>
            <a:endParaRPr lang="en-US" altLang="ja-JP" dirty="0" smtClean="0"/>
          </a:p>
          <a:p>
            <a:pPr fontAlgn="base"/>
            <a:r>
              <a:rPr lang="en-US" altLang="ja-JP" dirty="0" smtClean="0"/>
              <a:t>【</a:t>
            </a:r>
            <a:r>
              <a:rPr lang="ja-JP" altLang="en-US" dirty="0" smtClean="0"/>
              <a:t>横ブレ</a:t>
            </a:r>
            <a:r>
              <a:rPr lang="en-US" altLang="ja-JP" dirty="0" smtClean="0"/>
              <a:t>】</a:t>
            </a:r>
            <a:r>
              <a:rPr lang="ja-JP" altLang="en-US" dirty="0" smtClean="0"/>
              <a:t>です。</a:t>
            </a:r>
            <a:endParaRPr lang="en-US" altLang="ja-JP" dirty="0" smtClean="0"/>
          </a:p>
          <a:p>
            <a:pPr fontAlgn="base"/>
            <a:r>
              <a:rPr lang="ja-JP" altLang="en-US" dirty="0" smtClean="0"/>
              <a:t>最近は安価な市販品もソフトモーションといって、最後がゆっくり閉まるレールを採用しています。</a:t>
            </a:r>
            <a:endParaRPr lang="en-US" altLang="ja-JP" dirty="0" smtClean="0"/>
          </a:p>
          <a:p>
            <a:pPr fontAlgn="base"/>
            <a:r>
              <a:rPr lang="ja-JP" altLang="en-US" dirty="0" smtClean="0"/>
              <a:t>しかし、重要なのが横ブレです。</a:t>
            </a:r>
            <a:endParaRPr lang="en-US" altLang="ja-JP" dirty="0" smtClean="0"/>
          </a:p>
          <a:p>
            <a:pPr fontAlgn="base"/>
            <a:r>
              <a:rPr lang="ja-JP" altLang="en-US" dirty="0" smtClean="0"/>
              <a:t>引き出したときに安価なものは、横にブレがあり、揺れながら引き出されます。</a:t>
            </a:r>
            <a:endParaRPr lang="en-US" altLang="ja-JP" dirty="0" smtClean="0"/>
          </a:p>
          <a:p>
            <a:pPr fontAlgn="base"/>
            <a:r>
              <a:rPr lang="ja-JP" altLang="en-US" dirty="0" smtClean="0"/>
              <a:t>一方、</a:t>
            </a:r>
            <a:r>
              <a:rPr lang="en-US" altLang="ja-JP" dirty="0" smtClean="0"/>
              <a:t>LIXIL</a:t>
            </a:r>
            <a:r>
              <a:rPr lang="ja-JP" altLang="en-US" dirty="0" smtClean="0"/>
              <a:t>のレールは最上級と言われるレールメーカー、オーストリアのブルム社製で、全くブレがありません。</a:t>
            </a:r>
            <a:endParaRPr lang="en-US" altLang="ja-JP" dirty="0" smtClean="0"/>
          </a:p>
          <a:p>
            <a:pPr fontAlgn="base"/>
            <a:r>
              <a:rPr lang="ja-JP" altLang="en-US" dirty="0" smtClean="0"/>
              <a:t>横ブレがないことで、キャビネットとレールに負担がかかりません。負担がかかった状態だと、いずれレールのビスが緩んだり、ソフトモーションがきかなくなったりと故障の原因になります。</a:t>
            </a:r>
            <a:endParaRPr lang="en-US" altLang="ja-JP" dirty="0" smtClean="0"/>
          </a:p>
          <a:p>
            <a:pPr fontAlgn="base"/>
            <a:r>
              <a:rPr lang="ja-JP" altLang="en-US" dirty="0" smtClean="0"/>
              <a:t>これは、実際に比較するとすぐに体験できます。</a:t>
            </a:r>
            <a:endParaRPr lang="en-US" altLang="ja-JP" dirty="0" smtClean="0"/>
          </a:p>
          <a:p>
            <a:pPr fontAlgn="base"/>
            <a:endParaRPr lang="en-US" altLang="ja-JP" dirty="0"/>
          </a:p>
          <a:p>
            <a:pPr fontAlgn="base"/>
            <a:r>
              <a:rPr lang="ja-JP" altLang="en-US" dirty="0" smtClean="0"/>
              <a:t>あと重要なのはキャビネットと扉です。</a:t>
            </a:r>
            <a:endParaRPr lang="en-US" altLang="ja-JP" dirty="0" smtClean="0"/>
          </a:p>
          <a:p>
            <a:pPr fontAlgn="base"/>
            <a:r>
              <a:rPr lang="ja-JP" altLang="en-US" dirty="0" smtClean="0"/>
              <a:t>こちらは時間が経ってはじめて性能の差がわかるものですが、非常に重要です。</a:t>
            </a:r>
            <a:endParaRPr lang="en-US" altLang="ja-JP" dirty="0" smtClean="0"/>
          </a:p>
          <a:p>
            <a:pPr fontAlgn="base"/>
            <a:endParaRPr lang="en-US" altLang="ja-JP" dirty="0"/>
          </a:p>
          <a:p>
            <a:pPr fontAlgn="base"/>
            <a:r>
              <a:rPr lang="en-US" altLang="ja-JP" dirty="0" smtClean="0"/>
              <a:t>LIXIL</a:t>
            </a:r>
            <a:r>
              <a:rPr lang="ja-JP" altLang="en-US" dirty="0" smtClean="0"/>
              <a:t>の扉は独自の製造工程で、木口、縁材の剥がれを防止する処理をしています。</a:t>
            </a:r>
            <a:endParaRPr lang="en-US" altLang="ja-JP" dirty="0" smtClean="0"/>
          </a:p>
          <a:p>
            <a:pPr fontAlgn="base"/>
            <a:r>
              <a:rPr lang="ja-JP" altLang="en-US" dirty="0" smtClean="0"/>
              <a:t>安価な商品は縁の部分の処理が甘く、ここから水分が扉内に流入し、剥がれの原因となります。</a:t>
            </a:r>
            <a:endParaRPr lang="en-US" altLang="ja-JP" dirty="0" smtClean="0"/>
          </a:p>
          <a:p>
            <a:pPr fontAlgn="base"/>
            <a:r>
              <a:rPr lang="ja-JP" altLang="en-US" dirty="0" smtClean="0"/>
              <a:t>扉グレードの真ん中</a:t>
            </a:r>
            <a:r>
              <a:rPr lang="en-US" altLang="ja-JP" dirty="0" smtClean="0"/>
              <a:t>〜</a:t>
            </a:r>
            <a:r>
              <a:rPr lang="ja-JP" altLang="en-US" dirty="0" smtClean="0"/>
              <a:t>上位になると、木口を完全に巻き込んだ上質な仕上げになっています。</a:t>
            </a:r>
            <a:endParaRPr lang="en-US" altLang="ja-JP" dirty="0" smtClean="0"/>
          </a:p>
          <a:p>
            <a:pPr fontAlgn="base"/>
            <a:endParaRPr lang="en-US" altLang="ja-JP" dirty="0"/>
          </a:p>
          <a:p>
            <a:pPr fontAlgn="base"/>
            <a:r>
              <a:rPr lang="ja-JP" altLang="en-US" dirty="0" smtClean="0"/>
              <a:t>さらに、キャビネット自体も頑丈な構造になっています。木質の基材を耐水性に強い高性能メラミン樹脂で完全に挟み込んでおります。</a:t>
            </a:r>
            <a:endParaRPr lang="en-US" altLang="ja-JP" dirty="0" smtClean="0"/>
          </a:p>
          <a:p>
            <a:pPr fontAlgn="base"/>
            <a:endParaRPr lang="en-US" altLang="ja-JP" dirty="0" smtClean="0"/>
          </a:p>
          <a:p>
            <a:pPr fontAlgn="base"/>
            <a:r>
              <a:rPr lang="ja-JP" altLang="en-US" dirty="0" smtClean="0"/>
              <a:t>表面は非常に固く、８</a:t>
            </a:r>
            <a:r>
              <a:rPr lang="en-US" altLang="ja-JP" dirty="0" smtClean="0"/>
              <a:t>〜</a:t>
            </a:r>
            <a:r>
              <a:rPr lang="ja-JP" altLang="en-US" dirty="0" smtClean="0"/>
              <a:t>９</a:t>
            </a:r>
            <a:r>
              <a:rPr lang="en-US" altLang="ja-JP" dirty="0" smtClean="0"/>
              <a:t>H</a:t>
            </a:r>
            <a:r>
              <a:rPr lang="ja-JP" altLang="en-US" dirty="0" smtClean="0"/>
              <a:t>と鍋や調理器具を引きずっても傷がつきにくいから安心です。</a:t>
            </a:r>
            <a:endParaRPr lang="en-US" altLang="ja-JP" dirty="0" smtClean="0"/>
          </a:p>
          <a:p>
            <a:pPr fontAlgn="base"/>
            <a:endParaRPr lang="en-US" altLang="ja-JP" dirty="0"/>
          </a:p>
          <a:p>
            <a:pPr fontAlgn="base"/>
            <a:r>
              <a:rPr lang="ja-JP" altLang="en-US" dirty="0" smtClean="0"/>
              <a:t>扉、キャビネットともにしつこい汚れもさっとお掃除でき便利です。</a:t>
            </a:r>
            <a:endParaRPr lang="en-US" altLang="ja-JP" dirty="0" smtClean="0"/>
          </a:p>
          <a:p>
            <a:pPr fontAlgn="base"/>
            <a:endParaRPr lang="en-US" altLang="ja-JP" dirty="0"/>
          </a:p>
          <a:p>
            <a:pPr fontAlgn="base"/>
            <a:r>
              <a:rPr lang="ja-JP" altLang="en-US" dirty="0" smtClean="0"/>
              <a:t>数年でぼろぼろになった、ということだと非常にもったいないです。リクシルのアレスタ、リシェルなどのキッチン収納。こういったしっかりした構造、試験をクリアしたものを選定することをおすすめします。</a:t>
            </a:r>
            <a:endParaRPr lang="en-US" altLang="ja-JP" dirty="0" smtClean="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89" y="1458257"/>
            <a:ext cx="5486400" cy="3950208"/>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40" y="5701716"/>
            <a:ext cx="2489491" cy="3539561"/>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89" y="9534528"/>
            <a:ext cx="3560713" cy="2566681"/>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189" y="12643017"/>
            <a:ext cx="3531819" cy="2648864"/>
          </a:xfrm>
          <a:prstGeom prst="rect">
            <a:avLst/>
          </a:prstGeom>
        </p:spPr>
      </p:pic>
    </p:spTree>
    <p:extLst>
      <p:ext uri="{BB962C8B-B14F-4D97-AF65-F5344CB8AC3E}">
        <p14:creationId xmlns:p14="http://schemas.microsoft.com/office/powerpoint/2010/main" val="544996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4369"/>
            <a:ext cx="11014562" cy="1135342"/>
          </a:xfrm>
        </p:spPr>
        <p:txBody>
          <a:bodyPr>
            <a:normAutofit/>
          </a:bodyPr>
          <a:lstStyle/>
          <a:p>
            <a:r>
              <a:rPr lang="ja-JP" altLang="en-US" dirty="0" smtClean="0"/>
              <a:t>■</a:t>
            </a:r>
            <a:r>
              <a:rPr lang="ja-JP" altLang="en-US" sz="2800" dirty="0" smtClean="0"/>
              <a:t>おすすめ</a:t>
            </a:r>
            <a:r>
              <a:rPr lang="ja-JP" altLang="en-US" sz="2800" dirty="0"/>
              <a:t>の購入方法と施工方法</a:t>
            </a:r>
            <a:endParaRPr lang="ja-JP" altLang="en-US" sz="2800" dirty="0"/>
          </a:p>
        </p:txBody>
      </p:sp>
      <p:sp>
        <p:nvSpPr>
          <p:cNvPr id="20" name="サブタイトル 2"/>
          <p:cNvSpPr txBox="1">
            <a:spLocks/>
          </p:cNvSpPr>
          <p:nvPr/>
        </p:nvSpPr>
        <p:spPr>
          <a:xfrm>
            <a:off x="6612153" y="2528358"/>
            <a:ext cx="3984283" cy="5355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endParaRPr lang="ja-JP" altLang="en-US" dirty="0"/>
          </a:p>
        </p:txBody>
      </p:sp>
      <p:sp>
        <p:nvSpPr>
          <p:cNvPr id="27" name="テキスト ボックス 26"/>
          <p:cNvSpPr txBox="1"/>
          <p:nvPr/>
        </p:nvSpPr>
        <p:spPr>
          <a:xfrm>
            <a:off x="6409436" y="53084"/>
            <a:ext cx="5782564" cy="19205258"/>
          </a:xfrm>
          <a:prstGeom prst="rect">
            <a:avLst/>
          </a:prstGeom>
          <a:noFill/>
        </p:spPr>
        <p:txBody>
          <a:bodyPr wrap="square" rtlCol="0">
            <a:spAutoFit/>
          </a:bodyPr>
          <a:lstStyle/>
          <a:p>
            <a:pPr fontAlgn="base"/>
            <a:r>
              <a:rPr lang="en-US" altLang="ja-JP" dirty="0" smtClean="0"/>
              <a:t>DIY</a:t>
            </a:r>
            <a:r>
              <a:rPr lang="ja-JP" altLang="en-US" dirty="0" smtClean="0"/>
              <a:t>が大ブームです。</a:t>
            </a:r>
            <a:endParaRPr lang="en-US" altLang="ja-JP" dirty="0" smtClean="0"/>
          </a:p>
          <a:p>
            <a:pPr fontAlgn="base"/>
            <a:endParaRPr lang="en-US" altLang="ja-JP" dirty="0"/>
          </a:p>
          <a:p>
            <a:pPr fontAlgn="base"/>
            <a:r>
              <a:rPr lang="ja-JP" altLang="en-US" dirty="0" smtClean="0"/>
              <a:t>これは、</a:t>
            </a:r>
            <a:r>
              <a:rPr lang="en-US" altLang="ja-JP" dirty="0" smtClean="0"/>
              <a:t>YOUTUBE</a:t>
            </a:r>
            <a:r>
              <a:rPr lang="ja-JP" altLang="en-US" dirty="0" smtClean="0"/>
              <a:t>などの動画環境が充実し、どんな情報でも探せば見つかる環境が整備されたことが大きいです。</a:t>
            </a:r>
            <a:endParaRPr lang="en-US" altLang="ja-JP" dirty="0" smtClean="0"/>
          </a:p>
          <a:p>
            <a:pPr fontAlgn="base"/>
            <a:endParaRPr lang="en-US" altLang="ja-JP" dirty="0"/>
          </a:p>
          <a:p>
            <a:pPr fontAlgn="base"/>
            <a:r>
              <a:rPr lang="ja-JP" altLang="en-US" dirty="0" smtClean="0"/>
              <a:t>例えば、</a:t>
            </a:r>
            <a:r>
              <a:rPr lang="en-US" altLang="ja-JP" dirty="0" smtClean="0"/>
              <a:t>『</a:t>
            </a:r>
            <a:r>
              <a:rPr lang="ja-JP" altLang="en-US" dirty="0" smtClean="0"/>
              <a:t>キッチン　</a:t>
            </a:r>
            <a:r>
              <a:rPr lang="en-US" altLang="ja-JP" dirty="0" smtClean="0"/>
              <a:t>DIY</a:t>
            </a:r>
            <a:r>
              <a:rPr lang="en-US" altLang="ja-JP" dirty="0" smtClean="0"/>
              <a:t>』</a:t>
            </a:r>
            <a:r>
              <a:rPr lang="ja-JP" altLang="en-US" dirty="0" smtClean="0"/>
              <a:t>とか</a:t>
            </a:r>
            <a:r>
              <a:rPr lang="en-US" altLang="ja-JP" dirty="0" smtClean="0"/>
              <a:t>『</a:t>
            </a:r>
            <a:r>
              <a:rPr lang="ja-JP" altLang="en-US" dirty="0" smtClean="0"/>
              <a:t>洗面台　</a:t>
            </a:r>
            <a:r>
              <a:rPr lang="en-US" altLang="ja-JP" dirty="0" smtClean="0"/>
              <a:t>DIY』</a:t>
            </a:r>
            <a:r>
              <a:rPr lang="ja-JP" altLang="en-US" dirty="0" smtClean="0"/>
              <a:t>とかで検索すると自らで取り付けしている動画がたくさんでてきます。</a:t>
            </a:r>
            <a:endParaRPr lang="en-US" altLang="ja-JP" dirty="0" smtClean="0"/>
          </a:p>
          <a:p>
            <a:pPr fontAlgn="base"/>
            <a:endParaRPr lang="en-US" altLang="ja-JP" dirty="0" smtClean="0"/>
          </a:p>
          <a:p>
            <a:pPr fontAlgn="base"/>
            <a:r>
              <a:rPr lang="ja-JP" altLang="en-US" dirty="0" smtClean="0"/>
              <a:t>最近は、工務店さんや設備業者さんと話していても</a:t>
            </a:r>
            <a:r>
              <a:rPr lang="en-US" altLang="ja-JP" dirty="0" smtClean="0"/>
              <a:t>『</a:t>
            </a:r>
            <a:r>
              <a:rPr lang="ja-JP" altLang="en-US" dirty="0" smtClean="0"/>
              <a:t>楽天なんかのネットで買ってきた洗面台を取り付けだけして欲しいとか言う人がすごい増えてきた</a:t>
            </a:r>
            <a:r>
              <a:rPr lang="en-US" altLang="ja-JP" dirty="0" smtClean="0"/>
              <a:t>』</a:t>
            </a:r>
            <a:r>
              <a:rPr lang="ja-JP" altLang="en-US" dirty="0" smtClean="0"/>
              <a:t>という声がとても多くなってきました。これを施主支給といいます。</a:t>
            </a:r>
            <a:endParaRPr lang="en-US" altLang="ja-JP" dirty="0" smtClean="0"/>
          </a:p>
          <a:p>
            <a:pPr fontAlgn="base"/>
            <a:endParaRPr lang="en-US" altLang="ja-JP" dirty="0"/>
          </a:p>
          <a:p>
            <a:pPr fontAlgn="base"/>
            <a:r>
              <a:rPr lang="ja-JP" altLang="en-US" dirty="0" smtClean="0"/>
              <a:t>施主支給、</a:t>
            </a:r>
            <a:r>
              <a:rPr lang="en-US" altLang="ja-JP" dirty="0" smtClean="0"/>
              <a:t>DIY</a:t>
            </a:r>
            <a:r>
              <a:rPr lang="ja-JP" altLang="en-US" dirty="0" smtClean="0"/>
              <a:t>はこれからの建築のひとつの主流になっていくはずです。また、ネットでなんでも買える時代ですので自分で選んで自分で買って取り付けしてもらうのも大きな潮流です。</a:t>
            </a:r>
            <a:endParaRPr lang="en-US" altLang="ja-JP" dirty="0" smtClean="0"/>
          </a:p>
          <a:p>
            <a:pPr fontAlgn="base"/>
            <a:endParaRPr lang="en-US" altLang="ja-JP" dirty="0"/>
          </a:p>
          <a:p>
            <a:pPr fontAlgn="base"/>
            <a:endParaRPr lang="en-US" altLang="ja-JP" dirty="0" smtClean="0"/>
          </a:p>
          <a:p>
            <a:pPr fontAlgn="base"/>
            <a:r>
              <a:rPr lang="ja-JP" altLang="en-US" dirty="0" smtClean="0"/>
              <a:t>建築業界は古くからの流れで、</a:t>
            </a:r>
            <a:endParaRPr lang="en-US" altLang="ja-JP" dirty="0" smtClean="0"/>
          </a:p>
          <a:p>
            <a:pPr fontAlgn="base"/>
            <a:endParaRPr lang="en-US" altLang="ja-JP" dirty="0" smtClean="0"/>
          </a:p>
          <a:p>
            <a:pPr fontAlgn="base"/>
            <a:r>
              <a:rPr lang="ja-JP" altLang="en-US" dirty="0" smtClean="0"/>
              <a:t>メーカー→１次代理店→２次代理店→建築業者→施主</a:t>
            </a:r>
            <a:endParaRPr lang="en-US" altLang="ja-JP" dirty="0" smtClean="0"/>
          </a:p>
          <a:p>
            <a:pPr fontAlgn="base"/>
            <a:endParaRPr lang="en-US" altLang="ja-JP" dirty="0"/>
          </a:p>
          <a:p>
            <a:pPr fontAlgn="base"/>
            <a:r>
              <a:rPr lang="ja-JP" altLang="en-US" dirty="0" smtClean="0"/>
              <a:t>といった流れで、各業者が２０％から３０％の利益をとって販売しています。</a:t>
            </a:r>
            <a:endParaRPr lang="en-US" altLang="ja-JP" dirty="0" smtClean="0"/>
          </a:p>
          <a:p>
            <a:pPr fontAlgn="base"/>
            <a:endParaRPr lang="en-US" altLang="ja-JP" dirty="0"/>
          </a:p>
          <a:p>
            <a:pPr fontAlgn="base"/>
            <a:r>
              <a:rPr lang="ja-JP" altLang="en-US" dirty="0" smtClean="0"/>
              <a:t>一方、ネットで販売する業者は１次代理店から仕入れてネットで販売するので、経費が少なくてすみます。</a:t>
            </a:r>
            <a:endParaRPr lang="en-US" altLang="ja-JP" dirty="0" smtClean="0"/>
          </a:p>
          <a:p>
            <a:pPr fontAlgn="base"/>
            <a:endParaRPr lang="en-US" altLang="ja-JP" dirty="0" smtClean="0"/>
          </a:p>
          <a:p>
            <a:pPr fontAlgn="base"/>
            <a:r>
              <a:rPr lang="ja-JP" altLang="en-US" dirty="0" smtClean="0"/>
              <a:t>営業も、職人も抱えていません。ネットで施主様から注文が入ったら、メールで打ち合わせをして、注文をかけて、メーカーが現地まで配送をします。</a:t>
            </a:r>
            <a:endParaRPr lang="en-US" altLang="ja-JP" dirty="0" smtClean="0"/>
          </a:p>
          <a:p>
            <a:pPr fontAlgn="base"/>
            <a:endParaRPr lang="en-US" altLang="ja-JP" dirty="0"/>
          </a:p>
          <a:p>
            <a:pPr fontAlgn="base"/>
            <a:r>
              <a:rPr lang="ja-JP" altLang="en-US" dirty="0" smtClean="0"/>
              <a:t>経費がかからない上に、中間マージンも少なくてすみます。</a:t>
            </a:r>
            <a:endParaRPr lang="en-US" altLang="ja-JP" dirty="0" smtClean="0"/>
          </a:p>
          <a:p>
            <a:pPr fontAlgn="base"/>
            <a:r>
              <a:rPr lang="ja-JP" altLang="en-US" dirty="0" smtClean="0"/>
              <a:t>当店住設ショップ</a:t>
            </a:r>
            <a:r>
              <a:rPr lang="en-US" altLang="ja-JP" dirty="0" smtClean="0"/>
              <a:t>HARUTAS</a:t>
            </a:r>
            <a:r>
              <a:rPr lang="ja-JP" altLang="en-US" dirty="0" smtClean="0"/>
              <a:t>でも、３割、４割安くなった！、１０万、２０万減額できた！など嬉しい効果の声も多く聞かれます。</a:t>
            </a:r>
            <a:endParaRPr lang="en-US" altLang="ja-JP" dirty="0" smtClean="0"/>
          </a:p>
          <a:p>
            <a:pPr fontAlgn="base"/>
            <a:endParaRPr lang="en-US" altLang="ja-JP" dirty="0"/>
          </a:p>
          <a:p>
            <a:pPr fontAlgn="base"/>
            <a:r>
              <a:rPr lang="ja-JP" altLang="en-US" dirty="0" smtClean="0"/>
              <a:t>では、どのようにして自分で購入して設置までするかですが、</a:t>
            </a:r>
            <a:r>
              <a:rPr lang="en-US" altLang="ja-JP" dirty="0" smtClean="0"/>
              <a:t>DIY</a:t>
            </a:r>
            <a:r>
              <a:rPr lang="ja-JP" altLang="en-US" dirty="0" smtClean="0"/>
              <a:t>が得意な人は色々調べて設置できますがそうでない人は建築業者に交渉をしてください。</a:t>
            </a:r>
            <a:endParaRPr lang="en-US" altLang="ja-JP" dirty="0" smtClean="0"/>
          </a:p>
          <a:p>
            <a:pPr fontAlgn="base"/>
            <a:endParaRPr lang="en-US" altLang="ja-JP" dirty="0" smtClean="0"/>
          </a:p>
          <a:p>
            <a:pPr fontAlgn="base"/>
            <a:r>
              <a:rPr lang="ja-JP" altLang="en-US" dirty="0" smtClean="0"/>
              <a:t>建築業者に材料のみ安く支給し取り付けしてもらうのが、間違いもなくコスパも最高です。</a:t>
            </a:r>
            <a:endParaRPr lang="en-US" altLang="ja-JP" dirty="0" smtClean="0"/>
          </a:p>
          <a:p>
            <a:pPr fontAlgn="base"/>
            <a:endParaRPr lang="en-US" altLang="ja-JP" dirty="0"/>
          </a:p>
          <a:p>
            <a:pPr fontAlgn="base"/>
            <a:r>
              <a:rPr lang="ja-JP" altLang="en-US" dirty="0" smtClean="0"/>
              <a:t>新築の場合、まずは、メーカーショールームや推薦してくるプラン、見積もりを商品代と工事代を分けて出してもらうこと。</a:t>
            </a:r>
            <a:endParaRPr lang="en-US" altLang="ja-JP" dirty="0" smtClean="0"/>
          </a:p>
          <a:p>
            <a:pPr fontAlgn="base"/>
            <a:r>
              <a:rPr lang="ja-JP" altLang="en-US" dirty="0" smtClean="0"/>
              <a:t>例えば当店が得意なキッチン収納であれば、予算を落としたいのでホームセンターなどで購入するかもしれない、</a:t>
            </a:r>
            <a:r>
              <a:rPr lang="en-US" altLang="ja-JP" dirty="0" smtClean="0"/>
              <a:t>『</a:t>
            </a:r>
            <a:r>
              <a:rPr lang="ja-JP" altLang="en-US" dirty="0" smtClean="0"/>
              <a:t>取り付けだけお願いしたい</a:t>
            </a:r>
            <a:r>
              <a:rPr lang="en-US" altLang="ja-JP" dirty="0" smtClean="0"/>
              <a:t>』</a:t>
            </a:r>
            <a:r>
              <a:rPr lang="ja-JP" altLang="en-US" dirty="0" smtClean="0"/>
              <a:t>と事前に話しておくことです。キッチン収納の取り付け代を教えてもらって下さい。その際、メーカーの商品代がいくらになるのかも明記してもらってください</a:t>
            </a:r>
            <a:endParaRPr lang="en-US" altLang="ja-JP" dirty="0" smtClean="0"/>
          </a:p>
          <a:p>
            <a:pPr fontAlgn="base"/>
            <a:r>
              <a:rPr lang="ja-JP" altLang="en-US" dirty="0" smtClean="0"/>
              <a:t>それが完了したら、その希望する商品の見積もり、メーカーの仕様書を当店に送付してください。</a:t>
            </a:r>
            <a:endParaRPr lang="en-US" altLang="ja-JP" dirty="0" smtClean="0"/>
          </a:p>
          <a:p>
            <a:pPr fontAlgn="base"/>
            <a:r>
              <a:rPr lang="ja-JP" altLang="en-US" dirty="0" smtClean="0"/>
              <a:t>商品代のみの特価見積もりを送付します。</a:t>
            </a:r>
            <a:endParaRPr lang="en-US" altLang="ja-JP" dirty="0" smtClean="0"/>
          </a:p>
          <a:p>
            <a:pPr fontAlgn="base"/>
            <a:endParaRPr lang="en-US" altLang="ja-JP" dirty="0"/>
          </a:p>
          <a:p>
            <a:pPr fontAlgn="base"/>
            <a:r>
              <a:rPr lang="ja-JP" altLang="en-US" dirty="0" smtClean="0"/>
              <a:t>最終の仕様やお届けに関する注意事項などを打ち合わせしてメーカーにオーダーし、お届けになります。</a:t>
            </a:r>
            <a:endParaRPr lang="en-US" altLang="ja-JP" dirty="0"/>
          </a:p>
          <a:p>
            <a:pPr fontAlgn="base"/>
            <a:endParaRPr lang="en-US" altLang="ja-JP" dirty="0" smtClean="0"/>
          </a:p>
          <a:p>
            <a:pPr fontAlgn="base"/>
            <a:endParaRPr lang="en-US" altLang="ja-JP" dirty="0" smtClean="0"/>
          </a:p>
          <a:p>
            <a:pPr fontAlgn="base"/>
            <a:endParaRPr lang="en-US" altLang="ja-JP" dirty="0"/>
          </a:p>
          <a:p>
            <a:pPr fontAlgn="base"/>
            <a:endParaRPr lang="en-US" altLang="ja-JP" dirty="0"/>
          </a:p>
          <a:p>
            <a:pPr fontAlgn="base"/>
            <a:endParaRPr lang="en-US" altLang="ja-JP" dirty="0" smtClean="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10" y="1363524"/>
            <a:ext cx="6034841" cy="4064510"/>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10" y="5577940"/>
            <a:ext cx="6214094" cy="4441549"/>
          </a:xfrm>
          <a:prstGeom prst="rect">
            <a:avLst/>
          </a:prstGeom>
        </p:spPr>
      </p:pic>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335" y="10533609"/>
            <a:ext cx="6125819" cy="2015072"/>
          </a:xfrm>
          <a:prstGeom prst="rect">
            <a:avLst/>
          </a:prstGeom>
        </p:spPr>
      </p:pic>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110" y="12743233"/>
            <a:ext cx="6152899" cy="2963511"/>
          </a:xfrm>
          <a:prstGeom prst="rect">
            <a:avLst/>
          </a:prstGeom>
        </p:spPr>
      </p:pic>
    </p:spTree>
    <p:extLst>
      <p:ext uri="{BB962C8B-B14F-4D97-AF65-F5344CB8AC3E}">
        <p14:creationId xmlns:p14="http://schemas.microsoft.com/office/powerpoint/2010/main" val="10604025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612" y="-191266"/>
            <a:ext cx="11014562" cy="1135342"/>
          </a:xfrm>
        </p:spPr>
        <p:txBody>
          <a:bodyPr>
            <a:normAutofit/>
          </a:bodyPr>
          <a:lstStyle/>
          <a:p>
            <a:r>
              <a:rPr lang="ja-JP" altLang="en-US" dirty="0" smtClean="0"/>
              <a:t>■</a:t>
            </a:r>
            <a:r>
              <a:rPr lang="ja-JP" altLang="en-US" sz="2800" dirty="0" smtClean="0"/>
              <a:t>おすすめ</a:t>
            </a:r>
            <a:r>
              <a:rPr lang="ja-JP" altLang="en-US" sz="2800" dirty="0"/>
              <a:t>の購入方法と施工方法</a:t>
            </a:r>
            <a:endParaRPr lang="ja-JP" altLang="en-US" sz="2800" dirty="0"/>
          </a:p>
        </p:txBody>
      </p:sp>
      <p:sp>
        <p:nvSpPr>
          <p:cNvPr id="20" name="サブタイトル 2"/>
          <p:cNvSpPr txBox="1">
            <a:spLocks/>
          </p:cNvSpPr>
          <p:nvPr/>
        </p:nvSpPr>
        <p:spPr>
          <a:xfrm>
            <a:off x="6612153" y="2528358"/>
            <a:ext cx="3984283" cy="5355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endParaRPr lang="ja-JP" altLang="en-US" dirty="0"/>
          </a:p>
        </p:txBody>
      </p:sp>
      <p:sp>
        <p:nvSpPr>
          <p:cNvPr id="27" name="テキスト ボックス 26"/>
          <p:cNvSpPr txBox="1"/>
          <p:nvPr/>
        </p:nvSpPr>
        <p:spPr>
          <a:xfrm>
            <a:off x="5408579" y="-191266"/>
            <a:ext cx="6783421" cy="15604272"/>
          </a:xfrm>
          <a:prstGeom prst="rect">
            <a:avLst/>
          </a:prstGeom>
          <a:noFill/>
        </p:spPr>
        <p:txBody>
          <a:bodyPr wrap="square" rtlCol="0">
            <a:spAutoFit/>
          </a:bodyPr>
          <a:lstStyle/>
          <a:p>
            <a:pPr fontAlgn="base"/>
            <a:endParaRPr lang="en-US" altLang="ja-JP" dirty="0" smtClean="0"/>
          </a:p>
          <a:p>
            <a:pPr fontAlgn="base"/>
            <a:r>
              <a:rPr lang="ja-JP" altLang="en-US" b="1" dirty="0" smtClean="0"/>
              <a:t>１）ショールームでの商品決定をおすすめします。</a:t>
            </a:r>
            <a:endParaRPr lang="en-US" altLang="ja-JP" b="1" dirty="0" smtClean="0"/>
          </a:p>
          <a:p>
            <a:pPr fontAlgn="base"/>
            <a:endParaRPr lang="en-US" altLang="ja-JP" dirty="0" smtClean="0"/>
          </a:p>
          <a:p>
            <a:pPr fontAlgn="base"/>
            <a:r>
              <a:rPr lang="ja-JP" altLang="en-US" dirty="0" smtClean="0"/>
              <a:t>できる限りショールームで商品の選定をされることをおすすめします。ネットで購入する場合、イメージ写真のみで決定する場合もありますが、いろいろなオプションやこうしておけばよかったーという場合もあります。ショールームに行く前に必ず予約をしてから行くのをおすすめします。</a:t>
            </a:r>
            <a:endParaRPr lang="en-US" altLang="ja-JP" dirty="0" smtClean="0"/>
          </a:p>
          <a:p>
            <a:pPr fontAlgn="base"/>
            <a:r>
              <a:rPr lang="ja-JP" altLang="en-US" dirty="0" smtClean="0"/>
              <a:t>当店、住設ショップ</a:t>
            </a:r>
            <a:r>
              <a:rPr lang="en-US" altLang="ja-JP" dirty="0" smtClean="0"/>
              <a:t>HARUTAS</a:t>
            </a:r>
            <a:r>
              <a:rPr lang="ja-JP" altLang="en-US" dirty="0" smtClean="0"/>
              <a:t>ではショールームで選定した商品のプラン、定価見積もりをメール頂きスタッフより金額など回答させていただいています。</a:t>
            </a:r>
            <a:endParaRPr lang="en-US" altLang="ja-JP" dirty="0" smtClean="0"/>
          </a:p>
          <a:p>
            <a:pPr fontAlgn="base"/>
            <a:r>
              <a:rPr lang="en-US" altLang="ja-JP" dirty="0" smtClean="0"/>
              <a:t>※</a:t>
            </a:r>
            <a:r>
              <a:rPr lang="ja-JP" altLang="en-US" dirty="0" smtClean="0"/>
              <a:t>ネット上の店舗ではシステム的に色だけ選定できる、などの店舗もありますのでご注意ください。</a:t>
            </a:r>
            <a:endParaRPr lang="en-US" altLang="ja-JP" dirty="0"/>
          </a:p>
          <a:p>
            <a:pPr fontAlgn="base"/>
            <a:endParaRPr lang="en-US" altLang="ja-JP" dirty="0" smtClean="0"/>
          </a:p>
          <a:p>
            <a:pPr fontAlgn="base"/>
            <a:endParaRPr lang="en-US" altLang="ja-JP" dirty="0"/>
          </a:p>
          <a:p>
            <a:pPr fontAlgn="base"/>
            <a:endParaRPr lang="en-US" altLang="ja-JP" dirty="0"/>
          </a:p>
          <a:p>
            <a:pPr fontAlgn="base"/>
            <a:r>
              <a:rPr lang="ja-JP" altLang="en-US" b="1" dirty="0" smtClean="0"/>
              <a:t>２）</a:t>
            </a:r>
            <a:r>
              <a:rPr lang="ja-JP" altLang="en-US" b="1" dirty="0"/>
              <a:t>施主支給品の承認図を手配して、工務店・ハウスメーカーさんに発行しなければ</a:t>
            </a:r>
            <a:r>
              <a:rPr lang="ja-JP" altLang="en-US" b="1" dirty="0" smtClean="0"/>
              <a:t>なりません</a:t>
            </a:r>
            <a:endParaRPr lang="en-US" altLang="ja-JP" b="1" dirty="0" smtClean="0"/>
          </a:p>
          <a:p>
            <a:pPr fontAlgn="base"/>
            <a:endParaRPr lang="en-US" altLang="ja-JP" b="1" dirty="0"/>
          </a:p>
          <a:p>
            <a:r>
              <a:rPr lang="ja-JP" altLang="en-US" dirty="0" smtClean="0"/>
              <a:t>商品の取り付けにあたっての詳細図面のことを</a:t>
            </a:r>
            <a:r>
              <a:rPr lang="en-US" altLang="ja-JP" dirty="0" smtClean="0"/>
              <a:t>『</a:t>
            </a:r>
            <a:r>
              <a:rPr lang="ja-JP" altLang="en-US" dirty="0" smtClean="0"/>
              <a:t>承認図</a:t>
            </a:r>
            <a:r>
              <a:rPr lang="en-US" altLang="ja-JP" dirty="0" smtClean="0"/>
              <a:t>』</a:t>
            </a:r>
            <a:r>
              <a:rPr lang="ja-JP" altLang="en-US" dirty="0" smtClean="0"/>
              <a:t>といいます。</a:t>
            </a:r>
            <a:endParaRPr lang="en-US" altLang="ja-JP" dirty="0" smtClean="0"/>
          </a:p>
          <a:p>
            <a:endParaRPr lang="en-US" altLang="ja-JP" dirty="0" smtClean="0"/>
          </a:p>
          <a:p>
            <a:r>
              <a:rPr lang="ja-JP" altLang="en-US" dirty="0" smtClean="0"/>
              <a:t>当店は、希望する商品のプランが決定した際には必ず承認図を送付して業者に確認をしてもらっています。</a:t>
            </a:r>
            <a:endParaRPr lang="en-US" altLang="ja-JP" dirty="0"/>
          </a:p>
          <a:p>
            <a:endParaRPr lang="en-US" altLang="ja-JP" dirty="0" smtClean="0"/>
          </a:p>
          <a:p>
            <a:r>
              <a:rPr lang="ja-JP" altLang="en-US" dirty="0" smtClean="0"/>
              <a:t>「</a:t>
            </a:r>
            <a:r>
              <a:rPr lang="ja-JP" altLang="en-US" dirty="0"/>
              <a:t>承認図」というのは</a:t>
            </a:r>
            <a:r>
              <a:rPr lang="ja-JP" altLang="en-US" dirty="0" smtClean="0"/>
              <a:t>、「</a:t>
            </a:r>
            <a:r>
              <a:rPr lang="ja-JP" altLang="en-US" dirty="0"/>
              <a:t>この図面の通り作って納めますけど、いいですか？承認してください」という役割の図面を指しています</a:t>
            </a:r>
            <a:r>
              <a:rPr lang="ja-JP" altLang="en-US" dirty="0" smtClean="0"/>
              <a:t>。</a:t>
            </a:r>
            <a:endParaRPr lang="en-US" altLang="ja-JP" dirty="0" smtClean="0"/>
          </a:p>
          <a:p>
            <a:r>
              <a:rPr lang="ja-JP" altLang="en-US" dirty="0" smtClean="0"/>
              <a:t>ネット販売ではこちらを送付せずにすすめる店舗もありますのでご注意ください。</a:t>
            </a:r>
            <a:endParaRPr lang="en-US" altLang="ja-JP" dirty="0" smtClean="0"/>
          </a:p>
          <a:p>
            <a:endParaRPr lang="en-US" altLang="ja-JP" dirty="0"/>
          </a:p>
          <a:p>
            <a:r>
              <a:rPr lang="ja-JP" altLang="en-US" b="1" dirty="0" smtClean="0"/>
              <a:t>３）メーカー配送商品の納期調整、到着してくる商品の荷受けをしなければなりません。</a:t>
            </a:r>
            <a:endParaRPr lang="en-US" altLang="ja-JP" b="1" dirty="0" smtClean="0"/>
          </a:p>
          <a:p>
            <a:endParaRPr lang="en-US" altLang="ja-JP" dirty="0"/>
          </a:p>
          <a:p>
            <a:r>
              <a:rPr lang="ja-JP" altLang="en-US" dirty="0" smtClean="0"/>
              <a:t>商品を現場に納品する際、他の工事等がある場合、　進捗にあわせた納品日を設定する必要があります。</a:t>
            </a:r>
            <a:endParaRPr lang="en-US" altLang="ja-JP" dirty="0" smtClean="0"/>
          </a:p>
          <a:p>
            <a:r>
              <a:rPr lang="ja-JP" altLang="en-US" dirty="0" smtClean="0"/>
              <a:t>メーカーに発注したあとの納期変更は、宅急便などと違ってできないことが多いので注意が必要です。</a:t>
            </a:r>
            <a:endParaRPr lang="en-US" altLang="ja-JP" dirty="0" smtClean="0"/>
          </a:p>
          <a:p>
            <a:endParaRPr lang="en-US" altLang="ja-JP" dirty="0"/>
          </a:p>
          <a:p>
            <a:r>
              <a:rPr lang="ja-JP" altLang="en-US" dirty="0" smtClean="0"/>
              <a:t>また、商品の配送は建材店などの代理店に配送する合間をみて行う</a:t>
            </a:r>
            <a:r>
              <a:rPr lang="ja-JP" altLang="en-US" dirty="0"/>
              <a:t>メーカーの路線便と</a:t>
            </a:r>
            <a:r>
              <a:rPr lang="ja-JP" altLang="en-US" dirty="0" smtClean="0"/>
              <a:t>いわれる無料のものになります。無料のかわりに、時間指定ができなかったり、商品到着時にはドライバーから商品を荷受けし宅内まで運ぶ必要があります。</a:t>
            </a:r>
            <a:endParaRPr lang="en-US" altLang="ja-JP" dirty="0" smtClean="0"/>
          </a:p>
          <a:p>
            <a:endParaRPr lang="en-US" altLang="ja-JP" dirty="0"/>
          </a:p>
          <a:p>
            <a:r>
              <a:rPr lang="ja-JP" altLang="en-US" dirty="0" smtClean="0"/>
              <a:t>要領さえわかれば、大幅に予算ダウンしたり、グレードアップも可能です。ぜひチャレンジしてみてください。</a:t>
            </a:r>
            <a:endParaRPr lang="en-US" altLang="ja-JP" dirty="0"/>
          </a:p>
          <a:p>
            <a:endParaRPr lang="en-US" altLang="ja-JP" dirty="0" smtClean="0"/>
          </a:p>
          <a:p>
            <a:r>
              <a:rPr lang="en-US" altLang="ja-JP" dirty="0" smtClean="0"/>
              <a:t>※※</a:t>
            </a:r>
            <a:r>
              <a:rPr lang="ja-JP" altLang="en-US" dirty="0" smtClean="0"/>
              <a:t>取り付け業者が見つからない場合、</a:t>
            </a:r>
            <a:endParaRPr lang="en-US" altLang="ja-JP" dirty="0" smtClean="0"/>
          </a:p>
          <a:p>
            <a:r>
              <a:rPr lang="ja-JP" altLang="en-US" dirty="0" smtClean="0"/>
              <a:t>大手のリフォーム業者などではなく、個人の大工さん、小さな内装業、設備やさんなどをタウンページなどで当たってみるのがおすすめです。</a:t>
            </a:r>
            <a:endParaRPr lang="en-US" altLang="ja-JP" dirty="0" smtClean="0"/>
          </a:p>
          <a:p>
            <a:endParaRPr lang="en-US" altLang="ja-JP" dirty="0"/>
          </a:p>
          <a:p>
            <a:r>
              <a:rPr lang="ja-JP" altLang="en-US" dirty="0" smtClean="0"/>
              <a:t>施主支給に適している商品は、キッチン収納と洗面台です。</a:t>
            </a:r>
            <a:endParaRPr lang="en-US" altLang="ja-JP" dirty="0" smtClean="0"/>
          </a:p>
          <a:p>
            <a:r>
              <a:rPr lang="ja-JP" altLang="en-US" dirty="0" smtClean="0"/>
              <a:t>アフターメンテンナンスも少なく、業者との価格乖離も大きいのでおすすめです。是非当店、住設ショップ</a:t>
            </a:r>
            <a:r>
              <a:rPr lang="en-US" altLang="ja-JP" dirty="0" smtClean="0"/>
              <a:t>HARUTAS</a:t>
            </a:r>
            <a:r>
              <a:rPr lang="ja-JP" altLang="en-US" dirty="0"/>
              <a:t>　</a:t>
            </a:r>
            <a:r>
              <a:rPr lang="ja-JP" altLang="en-US" dirty="0" smtClean="0"/>
              <a:t>楽天市場店にてご相談ください。</a:t>
            </a:r>
            <a:endParaRPr lang="en-US" altLang="ja-JP" dirty="0"/>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9759"/>
            <a:ext cx="5372561" cy="3798781"/>
          </a:xfrm>
          <a:prstGeom prst="rect">
            <a:avLst/>
          </a:prstGeom>
        </p:spPr>
      </p:pic>
      <p:pic>
        <p:nvPicPr>
          <p:cNvPr id="13" name="図 12"/>
          <p:cNvPicPr>
            <a:picLocks noChangeAspect="1"/>
          </p:cNvPicPr>
          <p:nvPr/>
        </p:nvPicPr>
        <p:blipFill rotWithShape="1">
          <a:blip r:embed="rId4">
            <a:extLst>
              <a:ext uri="{28A0092B-C50C-407E-A947-70E740481C1C}">
                <a14:useLocalDpi xmlns:a14="http://schemas.microsoft.com/office/drawing/2010/main" val="0"/>
              </a:ext>
            </a:extLst>
          </a:blip>
          <a:srcRect l="-1" r="37316"/>
          <a:stretch/>
        </p:blipFill>
        <p:spPr>
          <a:xfrm>
            <a:off x="36018" y="944076"/>
            <a:ext cx="5246085" cy="3001509"/>
          </a:xfrm>
          <a:prstGeom prst="rect">
            <a:avLst/>
          </a:prstGeom>
        </p:spPr>
      </p:pic>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08638" y="10233853"/>
            <a:ext cx="5919032" cy="4439274"/>
          </a:xfrm>
          <a:prstGeom prst="rect">
            <a:avLst/>
          </a:prstGeom>
        </p:spPr>
      </p:pic>
    </p:spTree>
    <p:extLst>
      <p:ext uri="{BB962C8B-B14F-4D97-AF65-F5344CB8AC3E}">
        <p14:creationId xmlns:p14="http://schemas.microsoft.com/office/powerpoint/2010/main" val="422703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リックすると新しいウィンドウで開きます"/>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4613" y="3599506"/>
            <a:ext cx="5749416" cy="5749416"/>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r="23826"/>
          <a:stretch/>
        </p:blipFill>
        <p:spPr>
          <a:xfrm>
            <a:off x="6329464" y="3599506"/>
            <a:ext cx="5024336" cy="5749416"/>
          </a:xfrm>
          <a:prstGeom prst="rect">
            <a:avLst/>
          </a:prstGeom>
        </p:spPr>
      </p:pic>
      <p:sp>
        <p:nvSpPr>
          <p:cNvPr id="6" name="右矢印 5"/>
          <p:cNvSpPr/>
          <p:nvPr/>
        </p:nvSpPr>
        <p:spPr>
          <a:xfrm>
            <a:off x="5680953" y="4363255"/>
            <a:ext cx="1253076" cy="2957209"/>
          </a:xfrm>
          <a:prstGeom prst="rightArrow">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184613" y="7780695"/>
            <a:ext cx="10123284" cy="1107996"/>
          </a:xfrm>
          <a:prstGeom prst="rect">
            <a:avLst/>
          </a:prstGeom>
          <a:solidFill>
            <a:schemeClr val="accent1">
              <a:alpha val="28000"/>
            </a:schemeClr>
          </a:solidFill>
        </p:spPr>
        <p:txBody>
          <a:bodyPr wrap="none" lIns="91440" tIns="45720" rIns="91440" bIns="45720">
            <a:spAutoFit/>
          </a:bodyPr>
          <a:lstStyle/>
          <a:p>
            <a:pPr algn="ctr"/>
            <a:r>
              <a:rPr lang="ja-JP" altLang="en-US" sz="6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洗面台を楽天で買って</a:t>
            </a:r>
            <a:r>
              <a:rPr lang="en-US" altLang="ja-JP" sz="6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DIY!</a:t>
            </a:r>
            <a:endParaRPr lang="ja-JP" altLang="en-US" sz="6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9" name="図 8"/>
          <p:cNvPicPr>
            <a:picLocks noChangeAspect="1"/>
          </p:cNvPicPr>
          <p:nvPr/>
        </p:nvPicPr>
        <p:blipFill>
          <a:blip r:embed="rId4"/>
          <a:stretch>
            <a:fillRect/>
          </a:stretch>
        </p:blipFill>
        <p:spPr>
          <a:xfrm>
            <a:off x="1066800" y="9418886"/>
            <a:ext cx="10287000" cy="965200"/>
          </a:xfrm>
          <a:prstGeom prst="rect">
            <a:avLst/>
          </a:prstGeom>
        </p:spPr>
      </p:pic>
    </p:spTree>
    <p:extLst>
      <p:ext uri="{BB962C8B-B14F-4D97-AF65-F5344CB8AC3E}">
        <p14:creationId xmlns:p14="http://schemas.microsoft.com/office/powerpoint/2010/main" val="17023396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リックすると新しいウィンドウで開きます"/>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kumimoji="1" lang="ja-JP" altLang="en-US" dirty="0"/>
          </a:p>
        </p:txBody>
      </p:sp>
      <p:sp>
        <p:nvSpPr>
          <p:cNvPr id="5" name="AutoShape 4" descr="リックすると新しいウィンドウで開きます"/>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6" descr="リックすると新しいウィンドウで開きます"/>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p:cNvPicPr>
            <a:picLocks noChangeAspect="1"/>
          </p:cNvPicPr>
          <p:nvPr/>
        </p:nvPicPr>
        <p:blipFill>
          <a:blip r:embed="rId3"/>
          <a:stretch>
            <a:fillRect/>
          </a:stretch>
        </p:blipFill>
        <p:spPr>
          <a:xfrm>
            <a:off x="224646" y="-5752280"/>
            <a:ext cx="12039600" cy="8972670"/>
          </a:xfrm>
          <a:prstGeom prst="rect">
            <a:avLst/>
          </a:prstGeom>
        </p:spPr>
      </p:pic>
      <p:sp>
        <p:nvSpPr>
          <p:cNvPr id="8" name="角丸四角形 7"/>
          <p:cNvSpPr/>
          <p:nvPr/>
        </p:nvSpPr>
        <p:spPr>
          <a:xfrm>
            <a:off x="6177298" y="6818711"/>
            <a:ext cx="1025080" cy="270428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200" dirty="0" smtClean="0"/>
              <a:t>２次代理店</a:t>
            </a:r>
            <a:endParaRPr kumimoji="1" lang="ja-JP" altLang="en-US" sz="3200" dirty="0"/>
          </a:p>
        </p:txBody>
      </p:sp>
      <p:sp>
        <p:nvSpPr>
          <p:cNvPr id="9" name="角丸四角形 8"/>
          <p:cNvSpPr/>
          <p:nvPr/>
        </p:nvSpPr>
        <p:spPr>
          <a:xfrm>
            <a:off x="4088219" y="12517913"/>
            <a:ext cx="3097550" cy="147225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331465" y="6808806"/>
            <a:ext cx="740112" cy="330118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600" dirty="0" smtClean="0"/>
              <a:t>通常</a:t>
            </a:r>
            <a:r>
              <a:rPr kumimoji="1" lang="ja-JP" altLang="en-US" sz="2400" dirty="0" smtClean="0"/>
              <a:t>の工事</a:t>
            </a:r>
            <a:endParaRPr kumimoji="1" lang="ja-JP" altLang="en-US" sz="2400" dirty="0"/>
          </a:p>
        </p:txBody>
      </p:sp>
      <p:sp>
        <p:nvSpPr>
          <p:cNvPr id="12" name="角丸四角形 11"/>
          <p:cNvSpPr/>
          <p:nvPr/>
        </p:nvSpPr>
        <p:spPr>
          <a:xfrm>
            <a:off x="3033866" y="6818711"/>
            <a:ext cx="1025080" cy="270428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200" smtClean="0"/>
              <a:t>１次代理店</a:t>
            </a:r>
            <a:endParaRPr kumimoji="1" lang="ja-JP" altLang="en-US" sz="3200" dirty="0"/>
          </a:p>
        </p:txBody>
      </p:sp>
      <p:sp>
        <p:nvSpPr>
          <p:cNvPr id="13" name="角丸四角形 12"/>
          <p:cNvSpPr/>
          <p:nvPr/>
        </p:nvSpPr>
        <p:spPr>
          <a:xfrm>
            <a:off x="10684583" y="11878786"/>
            <a:ext cx="992221" cy="27042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600" dirty="0" smtClean="0"/>
              <a:t>お施主様</a:t>
            </a:r>
            <a:endParaRPr kumimoji="1" lang="ja-JP" altLang="en-US" sz="3600" dirty="0"/>
          </a:p>
        </p:txBody>
      </p:sp>
      <p:sp>
        <p:nvSpPr>
          <p:cNvPr id="14" name="角丸四角形 13"/>
          <p:cNvSpPr/>
          <p:nvPr/>
        </p:nvSpPr>
        <p:spPr>
          <a:xfrm>
            <a:off x="10617435" y="6891544"/>
            <a:ext cx="992221" cy="27042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600" dirty="0" smtClean="0"/>
              <a:t>お施主様</a:t>
            </a:r>
            <a:endParaRPr kumimoji="1" lang="ja-JP" altLang="en-US" sz="3600" dirty="0"/>
          </a:p>
        </p:txBody>
      </p:sp>
      <p:sp>
        <p:nvSpPr>
          <p:cNvPr id="17" name="角丸四角形 16"/>
          <p:cNvSpPr/>
          <p:nvPr/>
        </p:nvSpPr>
        <p:spPr>
          <a:xfrm>
            <a:off x="1371583" y="6818712"/>
            <a:ext cx="992221" cy="27042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4400" dirty="0" smtClean="0"/>
              <a:t>メーカー</a:t>
            </a:r>
            <a:endParaRPr kumimoji="1" lang="ja-JP" altLang="en-US" sz="4400" dirty="0"/>
          </a:p>
        </p:txBody>
      </p:sp>
      <p:sp>
        <p:nvSpPr>
          <p:cNvPr id="18" name="角丸四角形 17"/>
          <p:cNvSpPr/>
          <p:nvPr/>
        </p:nvSpPr>
        <p:spPr>
          <a:xfrm>
            <a:off x="7726073" y="6818711"/>
            <a:ext cx="2226267" cy="27042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200" dirty="0" smtClean="0"/>
              <a:t>建築請負</a:t>
            </a:r>
            <a:endParaRPr kumimoji="1" lang="en-US" altLang="ja-JP" sz="3200" dirty="0" smtClean="0"/>
          </a:p>
          <a:p>
            <a:pPr algn="ctr"/>
            <a:r>
              <a:rPr kumimoji="1" lang="ja-JP" altLang="en-US" sz="3200" dirty="0" smtClean="0"/>
              <a:t>業者</a:t>
            </a:r>
            <a:endParaRPr kumimoji="1" lang="ja-JP" altLang="en-US" sz="3200" dirty="0"/>
          </a:p>
        </p:txBody>
      </p:sp>
      <p:sp>
        <p:nvSpPr>
          <p:cNvPr id="19" name="角丸四角形 18"/>
          <p:cNvSpPr/>
          <p:nvPr/>
        </p:nvSpPr>
        <p:spPr>
          <a:xfrm>
            <a:off x="327215" y="11199778"/>
            <a:ext cx="740112" cy="330118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4400" dirty="0" smtClean="0">
                <a:solidFill>
                  <a:srgbClr val="FFC000"/>
                </a:solidFill>
              </a:rPr>
              <a:t>施主支給</a:t>
            </a:r>
            <a:endParaRPr kumimoji="1" lang="ja-JP" altLang="en-US" sz="4400" dirty="0">
              <a:solidFill>
                <a:srgbClr val="FFC000"/>
              </a:solidFill>
            </a:endParaRPr>
          </a:p>
        </p:txBody>
      </p:sp>
      <p:sp>
        <p:nvSpPr>
          <p:cNvPr id="20" name="角丸四角形 19"/>
          <p:cNvSpPr/>
          <p:nvPr/>
        </p:nvSpPr>
        <p:spPr>
          <a:xfrm>
            <a:off x="1418369" y="11817874"/>
            <a:ext cx="992221" cy="27042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4400" dirty="0" smtClean="0"/>
              <a:t>メーカー</a:t>
            </a:r>
            <a:endParaRPr kumimoji="1" lang="ja-JP" altLang="en-US" sz="4400" dirty="0"/>
          </a:p>
        </p:txBody>
      </p:sp>
      <p:sp>
        <p:nvSpPr>
          <p:cNvPr id="21" name="角丸四角形 20"/>
          <p:cNvSpPr/>
          <p:nvPr/>
        </p:nvSpPr>
        <p:spPr>
          <a:xfrm>
            <a:off x="4628523" y="6818711"/>
            <a:ext cx="1025080" cy="270428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200" dirty="0" smtClean="0"/>
              <a:t>販売店</a:t>
            </a:r>
            <a:endParaRPr kumimoji="1" lang="ja-JP" altLang="en-US" sz="3200" dirty="0"/>
          </a:p>
        </p:txBody>
      </p:sp>
      <p:sp>
        <p:nvSpPr>
          <p:cNvPr id="22" name="角丸四角形 21"/>
          <p:cNvSpPr/>
          <p:nvPr/>
        </p:nvSpPr>
        <p:spPr>
          <a:xfrm>
            <a:off x="7768367" y="11961952"/>
            <a:ext cx="2313734" cy="224003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smtClean="0"/>
              <a:t>建築請負業者</a:t>
            </a:r>
            <a:endParaRPr kumimoji="1" lang="ja-JP" altLang="en-US" sz="3600" dirty="0"/>
          </a:p>
        </p:txBody>
      </p:sp>
      <p:pic>
        <p:nvPicPr>
          <p:cNvPr id="23" name="図 22"/>
          <p:cNvPicPr>
            <a:picLocks noChangeAspect="1"/>
          </p:cNvPicPr>
          <p:nvPr/>
        </p:nvPicPr>
        <p:blipFill>
          <a:blip r:embed="rId4"/>
          <a:stretch>
            <a:fillRect/>
          </a:stretch>
        </p:blipFill>
        <p:spPr>
          <a:xfrm>
            <a:off x="4160126" y="12776233"/>
            <a:ext cx="2939474" cy="1033596"/>
          </a:xfrm>
          <a:prstGeom prst="rect">
            <a:avLst/>
          </a:prstGeom>
        </p:spPr>
      </p:pic>
      <p:sp>
        <p:nvSpPr>
          <p:cNvPr id="24" name="右矢印 23"/>
          <p:cNvSpPr/>
          <p:nvPr/>
        </p:nvSpPr>
        <p:spPr>
          <a:xfrm>
            <a:off x="2363803" y="8771620"/>
            <a:ext cx="670063" cy="583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右矢印 27"/>
          <p:cNvSpPr/>
          <p:nvPr/>
        </p:nvSpPr>
        <p:spPr>
          <a:xfrm>
            <a:off x="4058945" y="8771620"/>
            <a:ext cx="670063" cy="583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a:off x="5643700" y="8771620"/>
            <a:ext cx="670063" cy="583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a:off x="7205755" y="8771620"/>
            <a:ext cx="670063" cy="583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a:off x="9967070" y="8771620"/>
            <a:ext cx="650365" cy="583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a:off x="2397111" y="14028773"/>
            <a:ext cx="8287472" cy="583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ローチャート: 処理 32"/>
          <p:cNvSpPr/>
          <p:nvPr/>
        </p:nvSpPr>
        <p:spPr>
          <a:xfrm>
            <a:off x="2864687" y="10471320"/>
            <a:ext cx="4330918" cy="484578"/>
          </a:xfrm>
          <a:prstGeom prst="flowChart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無駄な中間マージンの発生</a:t>
            </a:r>
            <a:endParaRPr kumimoji="1" lang="ja-JP" altLang="en-US" sz="2400" dirty="0">
              <a:solidFill>
                <a:schemeClr val="tx1"/>
              </a:solidFill>
            </a:endParaRPr>
          </a:p>
        </p:txBody>
      </p:sp>
      <p:sp>
        <p:nvSpPr>
          <p:cNvPr id="35" name="フローチャート: 処理 34"/>
          <p:cNvSpPr/>
          <p:nvPr/>
        </p:nvSpPr>
        <p:spPr>
          <a:xfrm>
            <a:off x="4099325" y="11511953"/>
            <a:ext cx="3000275" cy="750468"/>
          </a:xfrm>
          <a:prstGeom prst="flowChart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ネットでの</a:t>
            </a:r>
            <a:endParaRPr kumimoji="1" lang="en-US" altLang="ja-JP" sz="2400" dirty="0" smtClean="0">
              <a:solidFill>
                <a:schemeClr val="tx1"/>
              </a:solidFill>
            </a:endParaRPr>
          </a:p>
          <a:p>
            <a:pPr algn="ctr"/>
            <a:r>
              <a:rPr kumimoji="1" lang="ja-JP" altLang="en-US" sz="2400" dirty="0" smtClean="0">
                <a:solidFill>
                  <a:schemeClr val="tx1"/>
                </a:solidFill>
              </a:rPr>
              <a:t>コストダウン</a:t>
            </a:r>
            <a:endParaRPr kumimoji="1" lang="ja-JP" altLang="en-US" sz="2400" dirty="0">
              <a:solidFill>
                <a:schemeClr val="tx1"/>
              </a:solidFill>
            </a:endParaRPr>
          </a:p>
        </p:txBody>
      </p:sp>
      <p:sp>
        <p:nvSpPr>
          <p:cNvPr id="36" name="右矢印 35"/>
          <p:cNvSpPr/>
          <p:nvPr/>
        </p:nvSpPr>
        <p:spPr>
          <a:xfrm rot="10800000">
            <a:off x="9985698" y="12990409"/>
            <a:ext cx="670063" cy="5836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ローチャート: 処理 36"/>
          <p:cNvSpPr/>
          <p:nvPr/>
        </p:nvSpPr>
        <p:spPr>
          <a:xfrm>
            <a:off x="10042010" y="13501412"/>
            <a:ext cx="759122" cy="61683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支給</a:t>
            </a:r>
            <a:endParaRPr kumimoji="1" lang="ja-JP" altLang="en-US" sz="2000" dirty="0"/>
          </a:p>
        </p:txBody>
      </p:sp>
      <p:pic>
        <p:nvPicPr>
          <p:cNvPr id="34" name="図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0969" y="9545065"/>
            <a:ext cx="1368357" cy="1020923"/>
          </a:xfrm>
          <a:prstGeom prst="rect">
            <a:avLst/>
          </a:prstGeom>
        </p:spPr>
      </p:pic>
      <p:pic>
        <p:nvPicPr>
          <p:cNvPr id="40" name="図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5968" y="9520958"/>
            <a:ext cx="1368357" cy="1026973"/>
          </a:xfrm>
          <a:prstGeom prst="rect">
            <a:avLst/>
          </a:prstGeom>
        </p:spPr>
      </p:pic>
      <p:pic>
        <p:nvPicPr>
          <p:cNvPr id="41" name="図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8475" y="9580067"/>
            <a:ext cx="1368357" cy="1020923"/>
          </a:xfrm>
          <a:prstGeom prst="rect">
            <a:avLst/>
          </a:prstGeom>
        </p:spPr>
      </p:pic>
      <p:pic>
        <p:nvPicPr>
          <p:cNvPr id="42" name="図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2721" y="9215247"/>
            <a:ext cx="1368357" cy="1020923"/>
          </a:xfrm>
          <a:prstGeom prst="rect">
            <a:avLst/>
          </a:prstGeom>
        </p:spPr>
      </p:pic>
      <p:pic>
        <p:nvPicPr>
          <p:cNvPr id="43" name="図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6880" y="8883289"/>
            <a:ext cx="1375356" cy="1026145"/>
          </a:xfrm>
          <a:prstGeom prst="rect">
            <a:avLst/>
          </a:prstGeom>
        </p:spPr>
      </p:pic>
      <p:pic>
        <p:nvPicPr>
          <p:cNvPr id="39" name="図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8106" y="9309193"/>
            <a:ext cx="1368357" cy="954700"/>
          </a:xfrm>
          <a:prstGeom prst="rect">
            <a:avLst/>
          </a:prstGeom>
        </p:spPr>
      </p:pic>
      <p:pic>
        <p:nvPicPr>
          <p:cNvPr id="44" name="図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746" y="9812243"/>
            <a:ext cx="1375356" cy="1026145"/>
          </a:xfrm>
          <a:prstGeom prst="rect">
            <a:avLst/>
          </a:prstGeom>
        </p:spPr>
      </p:pic>
      <p:pic>
        <p:nvPicPr>
          <p:cNvPr id="45" name="図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5818" y="9507036"/>
            <a:ext cx="1375356" cy="1026145"/>
          </a:xfrm>
          <a:prstGeom prst="rect">
            <a:avLst/>
          </a:prstGeom>
        </p:spPr>
      </p:pic>
      <p:pic>
        <p:nvPicPr>
          <p:cNvPr id="46" name="図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0261" y="9158295"/>
            <a:ext cx="1375356" cy="1026145"/>
          </a:xfrm>
          <a:prstGeom prst="rect">
            <a:avLst/>
          </a:prstGeom>
        </p:spPr>
      </p:pic>
      <p:pic>
        <p:nvPicPr>
          <p:cNvPr id="47" name="図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2127" y="9659639"/>
            <a:ext cx="1375356" cy="1026145"/>
          </a:xfrm>
          <a:prstGeom prst="rect">
            <a:avLst/>
          </a:prstGeom>
        </p:spPr>
      </p:pic>
      <p:sp>
        <p:nvSpPr>
          <p:cNvPr id="49" name="角丸四角形 48"/>
          <p:cNvSpPr/>
          <p:nvPr/>
        </p:nvSpPr>
        <p:spPr>
          <a:xfrm>
            <a:off x="2997755" y="11247268"/>
            <a:ext cx="1025080" cy="270428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200" smtClean="0"/>
              <a:t>１次代理店</a:t>
            </a:r>
            <a:endParaRPr kumimoji="1" lang="ja-JP" altLang="en-US" sz="3200" dirty="0"/>
          </a:p>
        </p:txBody>
      </p:sp>
      <p:pic>
        <p:nvPicPr>
          <p:cNvPr id="48" name="図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8547" y="13501240"/>
            <a:ext cx="1368357" cy="1020923"/>
          </a:xfrm>
          <a:prstGeom prst="rect">
            <a:avLst/>
          </a:prstGeom>
        </p:spPr>
      </p:pic>
      <p:pic>
        <p:nvPicPr>
          <p:cNvPr id="51" name="図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3337" y="9367499"/>
            <a:ext cx="1375356" cy="1026145"/>
          </a:xfrm>
          <a:prstGeom prst="rect">
            <a:avLst/>
          </a:prstGeom>
        </p:spPr>
      </p:pic>
      <p:pic>
        <p:nvPicPr>
          <p:cNvPr id="52" name="図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3119" y="13550702"/>
            <a:ext cx="1375356" cy="1026145"/>
          </a:xfrm>
          <a:prstGeom prst="rect">
            <a:avLst/>
          </a:prstGeom>
        </p:spPr>
      </p:pic>
      <p:pic>
        <p:nvPicPr>
          <p:cNvPr id="53" name="図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053" y="13532150"/>
            <a:ext cx="1375356" cy="1026145"/>
          </a:xfrm>
          <a:prstGeom prst="rect">
            <a:avLst/>
          </a:prstGeom>
        </p:spPr>
      </p:pic>
    </p:spTree>
    <p:extLst>
      <p:ext uri="{BB962C8B-B14F-4D97-AF65-F5344CB8AC3E}">
        <p14:creationId xmlns:p14="http://schemas.microsoft.com/office/powerpoint/2010/main" val="65586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■高さ、幅の選び方</a:t>
            </a:r>
            <a:r>
              <a:rPr lang="en-US" altLang="ja-JP" dirty="0" smtClean="0"/>
              <a:t/>
            </a:r>
            <a:br>
              <a:rPr lang="en-US" altLang="ja-JP" dirty="0" smtClean="0"/>
            </a:br>
            <a:endParaRPr kumimoji="1" lang="ja-JP" altLang="en-US" dirty="0"/>
          </a:p>
        </p:txBody>
      </p:sp>
      <p:pic>
        <p:nvPicPr>
          <p:cNvPr id="7" name="コンテンツ プレースホルダー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665" y="5838296"/>
            <a:ext cx="3513668" cy="5270503"/>
          </a:xfrm>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3353" y="9031347"/>
            <a:ext cx="2225843" cy="2077453"/>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868" y="6435286"/>
            <a:ext cx="2227326" cy="2342499"/>
          </a:xfrm>
          <a:prstGeom prst="rect">
            <a:avLst/>
          </a:prstGeom>
        </p:spPr>
      </p:pic>
      <p:sp>
        <p:nvSpPr>
          <p:cNvPr id="11" name="上下矢印 10"/>
          <p:cNvSpPr/>
          <p:nvPr/>
        </p:nvSpPr>
        <p:spPr>
          <a:xfrm>
            <a:off x="6677893" y="9171491"/>
            <a:ext cx="292925" cy="179716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12" name="上下矢印 11"/>
          <p:cNvSpPr/>
          <p:nvPr/>
        </p:nvSpPr>
        <p:spPr>
          <a:xfrm>
            <a:off x="6638306" y="6435285"/>
            <a:ext cx="320106" cy="234249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13" name="上下矢印 12"/>
          <p:cNvSpPr/>
          <p:nvPr/>
        </p:nvSpPr>
        <p:spPr>
          <a:xfrm rot="5400000">
            <a:off x="5455767" y="5196506"/>
            <a:ext cx="292925" cy="199531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14" name="テキスト ボックス 13"/>
          <p:cNvSpPr txBox="1"/>
          <p:nvPr/>
        </p:nvSpPr>
        <p:spPr>
          <a:xfrm>
            <a:off x="6833104" y="7444883"/>
            <a:ext cx="1025237" cy="369332"/>
          </a:xfrm>
          <a:prstGeom prst="rect">
            <a:avLst/>
          </a:prstGeom>
          <a:noFill/>
        </p:spPr>
        <p:txBody>
          <a:bodyPr wrap="square" rtlCol="0">
            <a:spAutoFit/>
          </a:bodyPr>
          <a:lstStyle/>
          <a:p>
            <a:r>
              <a:rPr lang="en-US" altLang="ja-JP"/>
              <a:t>99cm</a:t>
            </a:r>
            <a:endParaRPr lang="ja-JP" altLang="en-US" dirty="0"/>
          </a:p>
        </p:txBody>
      </p:sp>
      <p:sp>
        <p:nvSpPr>
          <p:cNvPr id="15" name="テキスト ボックス 14"/>
          <p:cNvSpPr txBox="1"/>
          <p:nvPr/>
        </p:nvSpPr>
        <p:spPr>
          <a:xfrm>
            <a:off x="6970817" y="9885404"/>
            <a:ext cx="1025237" cy="369332"/>
          </a:xfrm>
          <a:prstGeom prst="rect">
            <a:avLst/>
          </a:prstGeom>
          <a:noFill/>
        </p:spPr>
        <p:txBody>
          <a:bodyPr wrap="square" rtlCol="0">
            <a:spAutoFit/>
          </a:bodyPr>
          <a:lstStyle/>
          <a:p>
            <a:r>
              <a:rPr lang="en-US" altLang="ja-JP" dirty="0"/>
              <a:t>85cm</a:t>
            </a:r>
            <a:endParaRPr lang="ja-JP" altLang="en-US" dirty="0"/>
          </a:p>
        </p:txBody>
      </p:sp>
      <p:sp>
        <p:nvSpPr>
          <p:cNvPr id="16" name="テキスト ボックス 15"/>
          <p:cNvSpPr txBox="1"/>
          <p:nvPr/>
        </p:nvSpPr>
        <p:spPr>
          <a:xfrm>
            <a:off x="4966897" y="5701758"/>
            <a:ext cx="1270660" cy="369332"/>
          </a:xfrm>
          <a:prstGeom prst="rect">
            <a:avLst/>
          </a:prstGeom>
          <a:noFill/>
        </p:spPr>
        <p:txBody>
          <a:bodyPr wrap="square" rtlCol="0">
            <a:spAutoFit/>
          </a:bodyPr>
          <a:lstStyle/>
          <a:p>
            <a:r>
              <a:rPr lang="en-US" altLang="ja-JP" dirty="0"/>
              <a:t>45〜90cm</a:t>
            </a:r>
            <a:endParaRPr lang="ja-JP" altLang="en-US" dirty="0"/>
          </a:p>
        </p:txBody>
      </p:sp>
      <p:sp>
        <p:nvSpPr>
          <p:cNvPr id="17" name="上下矢印 16"/>
          <p:cNvSpPr/>
          <p:nvPr/>
        </p:nvSpPr>
        <p:spPr>
          <a:xfrm>
            <a:off x="838200" y="8000240"/>
            <a:ext cx="337457" cy="127655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18" name="テキスト ボックス 17"/>
          <p:cNvSpPr txBox="1"/>
          <p:nvPr/>
        </p:nvSpPr>
        <p:spPr>
          <a:xfrm>
            <a:off x="210182" y="8408451"/>
            <a:ext cx="785753" cy="369332"/>
          </a:xfrm>
          <a:prstGeom prst="rect">
            <a:avLst/>
          </a:prstGeom>
          <a:solidFill>
            <a:schemeClr val="bg1">
              <a:alpha val="68000"/>
            </a:schemeClr>
          </a:solidFill>
        </p:spPr>
        <p:txBody>
          <a:bodyPr wrap="square" rtlCol="0">
            <a:spAutoFit/>
          </a:bodyPr>
          <a:lstStyle/>
          <a:p>
            <a:r>
              <a:rPr lang="en-US" altLang="ja-JP" dirty="0"/>
              <a:t>99cm</a:t>
            </a:r>
            <a:endParaRPr lang="ja-JP" altLang="en-US" dirty="0"/>
          </a:p>
        </p:txBody>
      </p:sp>
      <p:sp>
        <p:nvSpPr>
          <p:cNvPr id="20" name="サブタイトル 2"/>
          <p:cNvSpPr txBox="1">
            <a:spLocks/>
          </p:cNvSpPr>
          <p:nvPr/>
        </p:nvSpPr>
        <p:spPr>
          <a:xfrm>
            <a:off x="7996053" y="5726071"/>
            <a:ext cx="3984283" cy="5355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endParaRPr lang="ja-JP" altLang="en-US" dirty="0"/>
          </a:p>
        </p:txBody>
      </p:sp>
      <p:sp>
        <p:nvSpPr>
          <p:cNvPr id="21" name="テキスト ボックス 20"/>
          <p:cNvSpPr txBox="1"/>
          <p:nvPr/>
        </p:nvSpPr>
        <p:spPr>
          <a:xfrm>
            <a:off x="7653869" y="6047703"/>
            <a:ext cx="4612905" cy="4801314"/>
          </a:xfrm>
          <a:prstGeom prst="rect">
            <a:avLst/>
          </a:prstGeom>
          <a:noFill/>
        </p:spPr>
        <p:txBody>
          <a:bodyPr wrap="square" rtlCol="0">
            <a:spAutoFit/>
          </a:bodyPr>
          <a:lstStyle/>
          <a:p>
            <a:r>
              <a:rPr lang="ja-JP" altLang="en-US" dirty="0"/>
              <a:t>まず、サイズの選定と設計方法です。</a:t>
            </a:r>
            <a:endParaRPr lang="en-US" altLang="ja-JP" dirty="0"/>
          </a:p>
          <a:p>
            <a:r>
              <a:rPr lang="ja-JP" altLang="en-US" dirty="0"/>
              <a:t>各キャビネットを組み合わせしてオリジナルのオンリーワンの収納をつくっていきます。</a:t>
            </a:r>
            <a:endParaRPr lang="en-US" altLang="ja-JP" dirty="0"/>
          </a:p>
          <a:p>
            <a:r>
              <a:rPr lang="ja-JP" altLang="en-US" dirty="0"/>
              <a:t>サイズに関しては、幅は</a:t>
            </a:r>
            <a:r>
              <a:rPr lang="en-US" altLang="ja-JP" dirty="0"/>
              <a:t>45cm</a:t>
            </a:r>
            <a:r>
              <a:rPr lang="ja-JP" altLang="en-US" dirty="0"/>
              <a:t>、</a:t>
            </a:r>
            <a:r>
              <a:rPr lang="en-US" altLang="ja-JP" dirty="0"/>
              <a:t>60cm</a:t>
            </a:r>
            <a:r>
              <a:rPr lang="ja-JP" altLang="en-US" dirty="0"/>
              <a:t>、</a:t>
            </a:r>
            <a:r>
              <a:rPr lang="en-US" altLang="ja-JP" dirty="0"/>
              <a:t>75cm</a:t>
            </a:r>
            <a:r>
              <a:rPr lang="ja-JP" altLang="en-US" dirty="0"/>
              <a:t>、</a:t>
            </a:r>
            <a:r>
              <a:rPr lang="en-US" altLang="ja-JP" dirty="0"/>
              <a:t>90cm</a:t>
            </a:r>
            <a:r>
              <a:rPr lang="ja-JP" altLang="en-US" dirty="0"/>
              <a:t>の設定があり、高さは</a:t>
            </a:r>
            <a:r>
              <a:rPr lang="en-US" altLang="ja-JP" dirty="0"/>
              <a:t>85cm</a:t>
            </a:r>
            <a:r>
              <a:rPr lang="ja-JP" altLang="en-US" dirty="0"/>
              <a:t>と</a:t>
            </a:r>
            <a:r>
              <a:rPr lang="en-US" altLang="ja-JP" dirty="0"/>
              <a:t>99cm</a:t>
            </a:r>
            <a:r>
              <a:rPr lang="ja-JP" altLang="en-US" dirty="0"/>
              <a:t>の</a:t>
            </a:r>
            <a:r>
              <a:rPr lang="en-US" altLang="ja-JP" dirty="0"/>
              <a:t>2</a:t>
            </a:r>
            <a:r>
              <a:rPr lang="ja-JP" altLang="en-US" dirty="0"/>
              <a:t>種類になります。</a:t>
            </a:r>
            <a:endParaRPr lang="en-US" altLang="ja-JP" dirty="0"/>
          </a:p>
          <a:p>
            <a:r>
              <a:rPr lang="ja-JP" altLang="en-US" dirty="0"/>
              <a:t>高さに関しては圧倒的に</a:t>
            </a:r>
            <a:r>
              <a:rPr lang="en-US" altLang="ja-JP" dirty="0"/>
              <a:t>99cm</a:t>
            </a:r>
            <a:r>
              <a:rPr lang="ja-JP" altLang="en-US" dirty="0"/>
              <a:t>が人気です。</a:t>
            </a:r>
            <a:endParaRPr lang="en-US" altLang="ja-JP" dirty="0"/>
          </a:p>
          <a:p>
            <a:endParaRPr lang="en-US" altLang="ja-JP" dirty="0"/>
          </a:p>
          <a:p>
            <a:r>
              <a:rPr lang="ja-JP" altLang="en-US" dirty="0"/>
              <a:t>必ず選ばれる引き出し収納が</a:t>
            </a:r>
            <a:r>
              <a:rPr lang="en-US" altLang="ja-JP" dirty="0"/>
              <a:t>85cm</a:t>
            </a:r>
            <a:r>
              <a:rPr lang="ja-JP" altLang="en-US" dirty="0"/>
              <a:t>は</a:t>
            </a:r>
            <a:r>
              <a:rPr lang="en-US" altLang="ja-JP" dirty="0"/>
              <a:t>3</a:t>
            </a:r>
            <a:r>
              <a:rPr lang="ja-JP" altLang="en-US" dirty="0"/>
              <a:t>段ですが</a:t>
            </a:r>
            <a:r>
              <a:rPr lang="en-US" altLang="ja-JP" dirty="0"/>
              <a:t>4</a:t>
            </a:r>
            <a:r>
              <a:rPr lang="ja-JP" altLang="en-US" dirty="0"/>
              <a:t>段にすると</a:t>
            </a:r>
            <a:r>
              <a:rPr lang="en-US" altLang="ja-JP" dirty="0"/>
              <a:t>99cm</a:t>
            </a:r>
            <a:r>
              <a:rPr lang="ja-JP" altLang="en-US" dirty="0"/>
              <a:t>になります。</a:t>
            </a:r>
            <a:endParaRPr lang="en-US" altLang="ja-JP" dirty="0"/>
          </a:p>
          <a:p>
            <a:r>
              <a:rPr lang="ja-JP" altLang="en-US" dirty="0"/>
              <a:t>作業性に関しては</a:t>
            </a:r>
            <a:r>
              <a:rPr lang="en-US" altLang="ja-JP" dirty="0"/>
              <a:t>85cm</a:t>
            </a:r>
            <a:r>
              <a:rPr lang="ja-JP" altLang="en-US" dirty="0"/>
              <a:t>がおすすめですが、</a:t>
            </a:r>
            <a:endParaRPr lang="en-US" altLang="ja-JP" dirty="0"/>
          </a:p>
          <a:p>
            <a:r>
              <a:rPr lang="ja-JP" altLang="en-US" dirty="0"/>
              <a:t>収納量をあげるため</a:t>
            </a:r>
            <a:r>
              <a:rPr lang="en-US" altLang="ja-JP" dirty="0"/>
              <a:t>99cm</a:t>
            </a:r>
            <a:r>
              <a:rPr lang="ja-JP" altLang="en-US" dirty="0"/>
              <a:t>がよく選ばれています。</a:t>
            </a:r>
            <a:endParaRPr lang="en-US" altLang="ja-JP" dirty="0"/>
          </a:p>
          <a:p>
            <a:r>
              <a:rPr lang="ja-JP" altLang="en-US" dirty="0"/>
              <a:t>幅に関しては、</a:t>
            </a:r>
            <a:r>
              <a:rPr lang="en-US" altLang="ja-JP" dirty="0"/>
              <a:t>270cm</a:t>
            </a:r>
            <a:r>
              <a:rPr lang="ja-JP" altLang="en-US" dirty="0"/>
              <a:t>がおすすめですが</a:t>
            </a:r>
            <a:endParaRPr lang="en-US" altLang="ja-JP" dirty="0"/>
          </a:p>
          <a:p>
            <a:r>
              <a:rPr lang="ja-JP" altLang="en-US" dirty="0"/>
              <a:t>各キャビネットを組み合わせして</a:t>
            </a:r>
            <a:r>
              <a:rPr lang="en-US" altLang="ja-JP" dirty="0"/>
              <a:t>255cm</a:t>
            </a:r>
            <a:r>
              <a:rPr lang="ja-JP" altLang="en-US" dirty="0"/>
              <a:t>や</a:t>
            </a:r>
            <a:r>
              <a:rPr lang="en-US" altLang="ja-JP" dirty="0"/>
              <a:t>180cm</a:t>
            </a:r>
            <a:r>
              <a:rPr lang="ja-JP" altLang="en-US" dirty="0"/>
              <a:t>など自由に組み合わせが可能です。</a:t>
            </a:r>
            <a:endParaRPr lang="en-US" altLang="ja-JP" dirty="0"/>
          </a:p>
        </p:txBody>
      </p:sp>
    </p:spTree>
    <p:extLst>
      <p:ext uri="{BB962C8B-B14F-4D97-AF65-F5344CB8AC3E}">
        <p14:creationId xmlns:p14="http://schemas.microsoft.com/office/powerpoint/2010/main" val="876907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6216" y="221636"/>
            <a:ext cx="10515600" cy="3061682"/>
          </a:xfrm>
        </p:spPr>
        <p:txBody>
          <a:bodyPr/>
          <a:lstStyle/>
          <a:p>
            <a:r>
              <a:rPr lang="ja-JP" altLang="en-US" dirty="0" smtClean="0"/>
              <a:t>■</a:t>
            </a:r>
            <a:r>
              <a:rPr lang="ja-JP" altLang="en-US" dirty="0"/>
              <a:t>人気の引き出し収納</a:t>
            </a:r>
            <a:r>
              <a:rPr lang="en-US" altLang="ja-JP" dirty="0"/>
              <a:t/>
            </a:r>
            <a:br>
              <a:rPr lang="en-US" altLang="ja-JP" dirty="0"/>
            </a:br>
            <a:endParaRPr kumimoji="1" lang="ja-JP" altLang="en-US" dirty="0"/>
          </a:p>
        </p:txBody>
      </p:sp>
      <p:sp>
        <p:nvSpPr>
          <p:cNvPr id="20" name="サブタイトル 2"/>
          <p:cNvSpPr txBox="1">
            <a:spLocks/>
          </p:cNvSpPr>
          <p:nvPr/>
        </p:nvSpPr>
        <p:spPr>
          <a:xfrm>
            <a:off x="6612153" y="2528358"/>
            <a:ext cx="3984283" cy="5355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endParaRPr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826" y="1880221"/>
            <a:ext cx="5248948" cy="5248948"/>
          </a:xfrm>
          <a:prstGeom prst="rect">
            <a:avLst/>
          </a:prstGeom>
        </p:spPr>
      </p:pic>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826" y="11608315"/>
            <a:ext cx="5323431" cy="3989024"/>
          </a:xfrm>
          <a:prstGeom prst="rect">
            <a:avLst/>
          </a:prstGeom>
        </p:spPr>
      </p:pic>
      <p:pic>
        <p:nvPicPr>
          <p:cNvPr id="25" name="図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068" y="7361342"/>
            <a:ext cx="5248948" cy="3936711"/>
          </a:xfrm>
          <a:prstGeom prst="rect">
            <a:avLst/>
          </a:prstGeom>
        </p:spPr>
      </p:pic>
      <p:sp>
        <p:nvSpPr>
          <p:cNvPr id="27" name="テキスト ボックス 26"/>
          <p:cNvSpPr txBox="1"/>
          <p:nvPr/>
        </p:nvSpPr>
        <p:spPr>
          <a:xfrm>
            <a:off x="6667301" y="2104038"/>
            <a:ext cx="4612905" cy="10064294"/>
          </a:xfrm>
          <a:prstGeom prst="rect">
            <a:avLst/>
          </a:prstGeom>
          <a:noFill/>
        </p:spPr>
        <p:txBody>
          <a:bodyPr wrap="square" rtlCol="0">
            <a:spAutoFit/>
          </a:bodyPr>
          <a:lstStyle/>
          <a:p>
            <a:r>
              <a:rPr lang="ja-JP" altLang="en-US" dirty="0" smtClean="0"/>
              <a:t>リクシル、アレスタのカップボード、キッチン収納の施工例です。</a:t>
            </a:r>
            <a:endParaRPr lang="en-US" altLang="ja-JP" dirty="0" smtClean="0"/>
          </a:p>
          <a:p>
            <a:endParaRPr lang="en-US" altLang="ja-JP" dirty="0"/>
          </a:p>
          <a:p>
            <a:r>
              <a:rPr lang="ja-JP" altLang="en-US" dirty="0" smtClean="0"/>
              <a:t>こちらの画像は、アレスタの</a:t>
            </a:r>
            <a:r>
              <a:rPr lang="en-US" altLang="ja-JP" dirty="0" smtClean="0"/>
              <a:t>4</a:t>
            </a:r>
            <a:r>
              <a:rPr lang="ja-JP" altLang="en-US" dirty="0" smtClean="0"/>
              <a:t>段の引き出し収納です。</a:t>
            </a:r>
            <a:endParaRPr lang="en-US" altLang="ja-JP" dirty="0" smtClean="0"/>
          </a:p>
          <a:p>
            <a:endParaRPr lang="en-US" altLang="ja-JP" dirty="0"/>
          </a:p>
          <a:p>
            <a:r>
              <a:rPr lang="ja-JP" altLang="en-US" dirty="0" smtClean="0"/>
              <a:t>最上段にはコップやお皿、はしやスプーンをトレイなどにいれて収納します。</a:t>
            </a:r>
            <a:endParaRPr lang="en-US" altLang="ja-JP" dirty="0" smtClean="0"/>
          </a:p>
          <a:p>
            <a:endParaRPr lang="en-US" altLang="ja-JP" dirty="0"/>
          </a:p>
          <a:p>
            <a:r>
              <a:rPr lang="ja-JP" altLang="en-US" dirty="0" smtClean="0"/>
              <a:t>奥行は</a:t>
            </a:r>
            <a:r>
              <a:rPr lang="en-US" altLang="ja-JP" dirty="0" smtClean="0"/>
              <a:t>45</a:t>
            </a:r>
            <a:r>
              <a:rPr lang="ja-JP" altLang="en-US" dirty="0" smtClean="0"/>
              <a:t>ｃｍですが、引き出しがしっかり手前まで引き出せる仕様のため、収納もしやすく、たっぷりおさまります。</a:t>
            </a:r>
            <a:endParaRPr lang="en-US" altLang="ja-JP" dirty="0" smtClean="0"/>
          </a:p>
          <a:p>
            <a:endParaRPr lang="en-US" altLang="ja-JP" dirty="0"/>
          </a:p>
          <a:p>
            <a:r>
              <a:rPr lang="ja-JP" altLang="en-US" dirty="0" smtClean="0"/>
              <a:t>ガラス製の食器などは、開け締めのときに揺れたり当たったりが気になりますが、</a:t>
            </a:r>
            <a:endParaRPr lang="en-US" altLang="ja-JP" dirty="0" smtClean="0"/>
          </a:p>
          <a:p>
            <a:r>
              <a:rPr lang="en-US" altLang="ja-JP" dirty="0" smtClean="0"/>
              <a:t>【</a:t>
            </a:r>
            <a:r>
              <a:rPr lang="ja-JP" altLang="en-US" dirty="0" smtClean="0"/>
              <a:t>ソフトモーションレール</a:t>
            </a:r>
            <a:r>
              <a:rPr lang="en-US" altLang="ja-JP" dirty="0" smtClean="0"/>
              <a:t>】</a:t>
            </a:r>
            <a:r>
              <a:rPr lang="ja-JP" altLang="en-US" dirty="0" smtClean="0"/>
              <a:t>を採用しているため安心です。</a:t>
            </a:r>
            <a:endParaRPr lang="en-US" altLang="ja-JP" dirty="0" smtClean="0"/>
          </a:p>
          <a:p>
            <a:endParaRPr lang="en-US" altLang="ja-JP" dirty="0"/>
          </a:p>
          <a:p>
            <a:r>
              <a:rPr lang="ja-JP" altLang="en-US" dirty="0" smtClean="0"/>
              <a:t>レールの性能は上記以外にも、耐久性にも大きく関わるためとても重要です。</a:t>
            </a:r>
            <a:endParaRPr lang="en-US" altLang="ja-JP" dirty="0" smtClean="0"/>
          </a:p>
          <a:p>
            <a:endParaRPr lang="en-US" altLang="ja-JP" dirty="0"/>
          </a:p>
          <a:p>
            <a:r>
              <a:rPr lang="ja-JP" altLang="en-US" dirty="0" smtClean="0"/>
              <a:t>ホームセンターや市販品などはこういったレールの仕様があまりよくないため、しっかりチェックが必要です。</a:t>
            </a:r>
            <a:endParaRPr lang="en-US" altLang="ja-JP" dirty="0" smtClean="0"/>
          </a:p>
          <a:p>
            <a:endParaRPr lang="en-US" altLang="ja-JP" dirty="0"/>
          </a:p>
          <a:p>
            <a:r>
              <a:rPr lang="en-US" altLang="ja-JP" dirty="0" smtClean="0"/>
              <a:t>4</a:t>
            </a:r>
            <a:r>
              <a:rPr lang="ja-JP" altLang="en-US" dirty="0" smtClean="0"/>
              <a:t>段引き出しの場合、一番下の引き出しは少し深めになっているので、少し背の高いジューサーや調理器具も収まります。</a:t>
            </a:r>
            <a:endParaRPr lang="en-US" altLang="ja-JP" dirty="0" smtClean="0"/>
          </a:p>
          <a:p>
            <a:endParaRPr lang="en-US" altLang="ja-JP" dirty="0"/>
          </a:p>
          <a:p>
            <a:r>
              <a:rPr lang="ja-JP" altLang="en-US" dirty="0" smtClean="0"/>
              <a:t>写真のようなカウンタータイプにて</a:t>
            </a:r>
            <a:endParaRPr lang="en-US" altLang="ja-JP" dirty="0" smtClean="0"/>
          </a:p>
          <a:p>
            <a:r>
              <a:rPr lang="ja-JP" altLang="en-US" dirty="0" smtClean="0"/>
              <a:t>食器などすべて収めようと思ったら</a:t>
            </a:r>
            <a:endParaRPr lang="en-US" altLang="ja-JP" dirty="0" smtClean="0"/>
          </a:p>
          <a:p>
            <a:r>
              <a:rPr lang="en-US" altLang="ja-JP" dirty="0" smtClean="0"/>
              <a:t>2</a:t>
            </a:r>
            <a:r>
              <a:rPr lang="ja-JP" altLang="en-US" dirty="0" smtClean="0"/>
              <a:t>人から</a:t>
            </a:r>
            <a:r>
              <a:rPr lang="en-US" altLang="ja-JP" dirty="0" smtClean="0"/>
              <a:t>4</a:t>
            </a:r>
            <a:r>
              <a:rPr lang="ja-JP" altLang="en-US" dirty="0" smtClean="0"/>
              <a:t>人までのご家族におすすめです。</a:t>
            </a:r>
            <a:endParaRPr lang="en-US" altLang="ja-JP" dirty="0" smtClean="0"/>
          </a:p>
          <a:p>
            <a:endParaRPr lang="en-US" altLang="ja-JP" dirty="0"/>
          </a:p>
          <a:p>
            <a:r>
              <a:rPr lang="ja-JP" altLang="en-US" dirty="0" smtClean="0"/>
              <a:t>それ以上の場合少し収納量が不安です。</a:t>
            </a:r>
            <a:endParaRPr lang="en-US" altLang="ja-JP" dirty="0" smtClean="0"/>
          </a:p>
          <a:p>
            <a:endParaRPr lang="en-US" altLang="ja-JP" dirty="0"/>
          </a:p>
          <a:p>
            <a:endParaRPr lang="en-US" altLang="ja-JP" dirty="0" smtClean="0"/>
          </a:p>
        </p:txBody>
      </p:sp>
    </p:spTree>
    <p:extLst>
      <p:ext uri="{BB962C8B-B14F-4D97-AF65-F5344CB8AC3E}">
        <p14:creationId xmlns:p14="http://schemas.microsoft.com/office/powerpoint/2010/main" val="2846084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78" y="10216904"/>
            <a:ext cx="5937735" cy="5462499"/>
          </a:xfrm>
          <a:prstGeom prst="rect">
            <a:avLst/>
          </a:prstGeom>
        </p:spPr>
      </p:pic>
      <p:sp>
        <p:nvSpPr>
          <p:cNvPr id="2" name="タイトル 1"/>
          <p:cNvSpPr>
            <a:spLocks noGrp="1"/>
          </p:cNvSpPr>
          <p:nvPr>
            <p:ph type="title"/>
          </p:nvPr>
        </p:nvSpPr>
        <p:spPr>
          <a:xfrm>
            <a:off x="736216" y="221636"/>
            <a:ext cx="10515600" cy="3061682"/>
          </a:xfrm>
        </p:spPr>
        <p:txBody>
          <a:bodyPr/>
          <a:lstStyle/>
          <a:p>
            <a:r>
              <a:rPr lang="ja-JP" altLang="en-US" dirty="0" smtClean="0"/>
              <a:t>■</a:t>
            </a:r>
            <a:r>
              <a:rPr lang="ja-JP" altLang="en-US" dirty="0"/>
              <a:t>あると便利、おすすめのキャビネット</a:t>
            </a:r>
            <a:r>
              <a:rPr lang="en-US" altLang="ja-JP" dirty="0"/>
              <a:t/>
            </a:r>
            <a:br>
              <a:rPr lang="en-US" altLang="ja-JP" dirty="0"/>
            </a:br>
            <a:endParaRPr kumimoji="1" lang="ja-JP" altLang="en-US" dirty="0"/>
          </a:p>
        </p:txBody>
      </p:sp>
      <p:sp>
        <p:nvSpPr>
          <p:cNvPr id="20" name="サブタイトル 2"/>
          <p:cNvSpPr txBox="1">
            <a:spLocks/>
          </p:cNvSpPr>
          <p:nvPr/>
        </p:nvSpPr>
        <p:spPr>
          <a:xfrm>
            <a:off x="6612153" y="2528358"/>
            <a:ext cx="3984283" cy="5355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endParaRPr lang="ja-JP" altLang="en-US" dirty="0"/>
          </a:p>
        </p:txBody>
      </p:sp>
      <p:sp>
        <p:nvSpPr>
          <p:cNvPr id="27" name="テキスト ボックス 26"/>
          <p:cNvSpPr txBox="1"/>
          <p:nvPr/>
        </p:nvSpPr>
        <p:spPr>
          <a:xfrm>
            <a:off x="6667301" y="2104038"/>
            <a:ext cx="4885803" cy="10064294"/>
          </a:xfrm>
          <a:prstGeom prst="rect">
            <a:avLst/>
          </a:prstGeom>
          <a:noFill/>
        </p:spPr>
        <p:txBody>
          <a:bodyPr wrap="square" rtlCol="0">
            <a:spAutoFit/>
          </a:bodyPr>
          <a:lstStyle/>
          <a:p>
            <a:r>
              <a:rPr lang="ja-JP" altLang="en-US" dirty="0" smtClean="0"/>
              <a:t>おすすめの人気キャビネットの家電収納。</a:t>
            </a:r>
            <a:endParaRPr lang="en-US" altLang="ja-JP" dirty="0" smtClean="0"/>
          </a:p>
          <a:p>
            <a:endParaRPr lang="en-US" altLang="ja-JP" dirty="0"/>
          </a:p>
          <a:p>
            <a:r>
              <a:rPr lang="ja-JP" altLang="en-US" dirty="0" smtClean="0"/>
              <a:t>炊飯器やポットをすっきり収納できます。</a:t>
            </a:r>
            <a:endParaRPr lang="en-US" altLang="ja-JP" dirty="0" smtClean="0"/>
          </a:p>
          <a:p>
            <a:endParaRPr lang="en-US" altLang="ja-JP" dirty="0"/>
          </a:p>
          <a:p>
            <a:r>
              <a:rPr lang="ja-JP" altLang="en-US" dirty="0" smtClean="0"/>
              <a:t>毎日使う炊飯器などの水蒸気は、キッチンや壁に湿気を与えるので、注意が必要です。</a:t>
            </a:r>
            <a:endParaRPr lang="en-US" altLang="ja-JP" dirty="0" smtClean="0"/>
          </a:p>
          <a:p>
            <a:endParaRPr lang="en-US" altLang="ja-JP" dirty="0"/>
          </a:p>
          <a:p>
            <a:r>
              <a:rPr lang="ja-JP" altLang="en-US" dirty="0" smtClean="0"/>
              <a:t>家電収納の場合、蒸気排出ユニットを</a:t>
            </a:r>
            <a:endParaRPr lang="en-US" altLang="ja-JP" dirty="0" smtClean="0"/>
          </a:p>
          <a:p>
            <a:r>
              <a:rPr lang="ja-JP" altLang="en-US" dirty="0" smtClean="0"/>
              <a:t>使うと前方より上記を排出してくれて便利。</a:t>
            </a:r>
            <a:endParaRPr lang="en-US" altLang="ja-JP" dirty="0" smtClean="0"/>
          </a:p>
          <a:p>
            <a:endParaRPr lang="en-US" altLang="ja-JP" dirty="0"/>
          </a:p>
          <a:p>
            <a:r>
              <a:rPr lang="ja-JP" altLang="en-US" dirty="0" smtClean="0"/>
              <a:t>リクシルのアレスタの家電収納は、いちいちスイッチをオンオフする必要のない吸い込み式の蒸気排出ユニットがおすすめです。こちらであれば、炊飯器などの電流を感知し、大きな電流になった際自動にて運転を開始してくれます。</a:t>
            </a:r>
            <a:endParaRPr lang="en-US" altLang="ja-JP" dirty="0" smtClean="0"/>
          </a:p>
          <a:p>
            <a:r>
              <a:rPr lang="ja-JP" altLang="en-US" dirty="0" smtClean="0"/>
              <a:t>送風式の安価なタイプもありますが、当店は吸い込み式の自動タイプを標準としています。</a:t>
            </a:r>
            <a:endParaRPr lang="en-US" altLang="ja-JP" dirty="0" smtClean="0"/>
          </a:p>
          <a:p>
            <a:endParaRPr lang="en-US" altLang="ja-JP" dirty="0"/>
          </a:p>
          <a:p>
            <a:r>
              <a:rPr lang="ja-JP" altLang="en-US" dirty="0" smtClean="0"/>
              <a:t>気になる家電のコードも、背面についているコンセントにさせばすっきりおさまります。</a:t>
            </a:r>
            <a:endParaRPr lang="en-US" altLang="ja-JP" dirty="0" smtClean="0"/>
          </a:p>
          <a:p>
            <a:endParaRPr lang="en-US" altLang="ja-JP" dirty="0"/>
          </a:p>
          <a:p>
            <a:r>
              <a:rPr lang="ja-JP" altLang="en-US" dirty="0" smtClean="0"/>
              <a:t>炊飯器やポットの蓋を開ける際はトレーボードが手前に引き出して、ラクラク作業ができます。</a:t>
            </a:r>
            <a:endParaRPr lang="en-US" altLang="ja-JP" dirty="0" smtClean="0"/>
          </a:p>
          <a:p>
            <a:endParaRPr lang="en-US" altLang="ja-JP" dirty="0"/>
          </a:p>
          <a:p>
            <a:r>
              <a:rPr lang="ja-JP" altLang="en-US" dirty="0" smtClean="0"/>
              <a:t>高さ</a:t>
            </a:r>
            <a:r>
              <a:rPr lang="en-US" altLang="ja-JP" dirty="0" smtClean="0"/>
              <a:t>99cm</a:t>
            </a:r>
            <a:r>
              <a:rPr lang="ja-JP" altLang="en-US" dirty="0" smtClean="0"/>
              <a:t>ハイフロアのオープンタイプであれば下部をダストワゴンスペースにすることも可能です。</a:t>
            </a:r>
            <a:endParaRPr lang="en-US" altLang="ja-JP" dirty="0" smtClean="0"/>
          </a:p>
          <a:p>
            <a:endParaRPr lang="en-US" altLang="ja-JP" dirty="0"/>
          </a:p>
          <a:p>
            <a:r>
              <a:rPr lang="ja-JP" altLang="en-US" dirty="0" smtClean="0"/>
              <a:t>オプションの面材付きのダストワゴンをつけると見た目もゴミ箱が見えず、キレイです。</a:t>
            </a:r>
            <a:endParaRPr lang="en-US" altLang="ja-JP" dirty="0" smtClean="0"/>
          </a:p>
          <a:p>
            <a:endParaRPr lang="en-US" altLang="ja-JP" dirty="0"/>
          </a:p>
          <a:p>
            <a:endParaRPr lang="en-US" altLang="ja-JP" dirty="0" smtClean="0"/>
          </a:p>
          <a:p>
            <a:endParaRPr lang="en-US" altLang="ja-JP" dirty="0"/>
          </a:p>
          <a:p>
            <a:endParaRPr lang="en-US" altLang="ja-JP" dirty="0" smtClean="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78" y="2260853"/>
            <a:ext cx="5918487" cy="4404341"/>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78" y="7060038"/>
            <a:ext cx="3514604" cy="2762022"/>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944" y="7060038"/>
            <a:ext cx="1512921" cy="2804613"/>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49008" y="615556"/>
            <a:ext cx="5486400" cy="5335524"/>
          </a:xfrm>
          <a:prstGeom prst="rect">
            <a:avLst/>
          </a:prstGeom>
        </p:spPr>
      </p:pic>
    </p:spTree>
    <p:extLst>
      <p:ext uri="{BB962C8B-B14F-4D97-AF65-F5344CB8AC3E}">
        <p14:creationId xmlns:p14="http://schemas.microsoft.com/office/powerpoint/2010/main" val="1754963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78" y="10216904"/>
            <a:ext cx="5937735" cy="5462499"/>
          </a:xfrm>
          <a:prstGeom prst="rect">
            <a:avLst/>
          </a:prstGeom>
        </p:spPr>
      </p:pic>
      <p:sp>
        <p:nvSpPr>
          <p:cNvPr id="2" name="タイトル 1"/>
          <p:cNvSpPr>
            <a:spLocks noGrp="1"/>
          </p:cNvSpPr>
          <p:nvPr>
            <p:ph type="title"/>
          </p:nvPr>
        </p:nvSpPr>
        <p:spPr>
          <a:xfrm>
            <a:off x="736216" y="221636"/>
            <a:ext cx="10515600" cy="1882402"/>
          </a:xfrm>
        </p:spPr>
        <p:txBody>
          <a:bodyPr/>
          <a:lstStyle/>
          <a:p>
            <a:r>
              <a:rPr lang="ja-JP" altLang="en-US"/>
              <a:t>■ゴミ箱スペースの考え方</a:t>
            </a:r>
            <a:endParaRPr lang="en-US" altLang="ja-JP" dirty="0"/>
          </a:p>
        </p:txBody>
      </p:sp>
      <p:sp>
        <p:nvSpPr>
          <p:cNvPr id="20" name="サブタイトル 2"/>
          <p:cNvSpPr txBox="1">
            <a:spLocks/>
          </p:cNvSpPr>
          <p:nvPr/>
        </p:nvSpPr>
        <p:spPr>
          <a:xfrm>
            <a:off x="6612153" y="2528358"/>
            <a:ext cx="3984283" cy="5355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endParaRPr lang="ja-JP" altLang="en-US" dirty="0"/>
          </a:p>
        </p:txBody>
      </p:sp>
      <p:sp>
        <p:nvSpPr>
          <p:cNvPr id="27" name="テキスト ボックス 26"/>
          <p:cNvSpPr txBox="1"/>
          <p:nvPr/>
        </p:nvSpPr>
        <p:spPr>
          <a:xfrm>
            <a:off x="6667301" y="2104038"/>
            <a:ext cx="4885803" cy="10064294"/>
          </a:xfrm>
          <a:prstGeom prst="rect">
            <a:avLst/>
          </a:prstGeom>
          <a:noFill/>
        </p:spPr>
        <p:txBody>
          <a:bodyPr wrap="square" rtlCol="0">
            <a:spAutoFit/>
          </a:bodyPr>
          <a:lstStyle/>
          <a:p>
            <a:r>
              <a:rPr lang="ja-JP" altLang="en-US" dirty="0" smtClean="0"/>
              <a:t>おすすめの人気キャビネットの家電収納。</a:t>
            </a:r>
            <a:endParaRPr lang="en-US" altLang="ja-JP" dirty="0" smtClean="0"/>
          </a:p>
          <a:p>
            <a:endParaRPr lang="en-US" altLang="ja-JP" dirty="0"/>
          </a:p>
          <a:p>
            <a:r>
              <a:rPr lang="ja-JP" altLang="en-US" dirty="0" smtClean="0"/>
              <a:t>炊飯器やポットをすっきり収納できます。</a:t>
            </a:r>
            <a:endParaRPr lang="en-US" altLang="ja-JP" dirty="0" smtClean="0"/>
          </a:p>
          <a:p>
            <a:endParaRPr lang="en-US" altLang="ja-JP" dirty="0"/>
          </a:p>
          <a:p>
            <a:r>
              <a:rPr lang="ja-JP" altLang="en-US" dirty="0" smtClean="0"/>
              <a:t>毎日使う炊飯器などの水蒸気は、キッチンや壁に湿気を与えるので、注意が必要です。</a:t>
            </a:r>
            <a:endParaRPr lang="en-US" altLang="ja-JP" dirty="0" smtClean="0"/>
          </a:p>
          <a:p>
            <a:endParaRPr lang="en-US" altLang="ja-JP" dirty="0"/>
          </a:p>
          <a:p>
            <a:r>
              <a:rPr lang="ja-JP" altLang="en-US" dirty="0" smtClean="0"/>
              <a:t>家電収納の場合、蒸気排出ユニットを</a:t>
            </a:r>
            <a:endParaRPr lang="en-US" altLang="ja-JP" dirty="0" smtClean="0"/>
          </a:p>
          <a:p>
            <a:r>
              <a:rPr lang="ja-JP" altLang="en-US" dirty="0" smtClean="0"/>
              <a:t>使うと前方より上記を排出してくれて便利。</a:t>
            </a:r>
            <a:endParaRPr lang="en-US" altLang="ja-JP" dirty="0" smtClean="0"/>
          </a:p>
          <a:p>
            <a:endParaRPr lang="en-US" altLang="ja-JP" dirty="0"/>
          </a:p>
          <a:p>
            <a:r>
              <a:rPr lang="ja-JP" altLang="en-US" dirty="0" smtClean="0"/>
              <a:t>リクシルのアレスタの家電収納は、いちいちスイッチをオンオフする必要のない吸い込み式の蒸気排出ユニットがおすすめです。こちらであれば、炊飯器などの電流を感知し、大きな電流になった際自動にて運転を開始してくれます。</a:t>
            </a:r>
            <a:endParaRPr lang="en-US" altLang="ja-JP" dirty="0" smtClean="0"/>
          </a:p>
          <a:p>
            <a:r>
              <a:rPr lang="ja-JP" altLang="en-US" dirty="0" smtClean="0"/>
              <a:t>送風式の安価なタイプもありますが、当店は吸い込み式の自動タイプを標準としています。</a:t>
            </a:r>
            <a:endParaRPr lang="en-US" altLang="ja-JP" dirty="0" smtClean="0"/>
          </a:p>
          <a:p>
            <a:endParaRPr lang="en-US" altLang="ja-JP" dirty="0"/>
          </a:p>
          <a:p>
            <a:r>
              <a:rPr lang="ja-JP" altLang="en-US" dirty="0" smtClean="0"/>
              <a:t>気になる家電のコードも、背面についているコンセントにさせばすっきりおさまります。</a:t>
            </a:r>
            <a:endParaRPr lang="en-US" altLang="ja-JP" dirty="0" smtClean="0"/>
          </a:p>
          <a:p>
            <a:endParaRPr lang="en-US" altLang="ja-JP" dirty="0"/>
          </a:p>
          <a:p>
            <a:r>
              <a:rPr lang="ja-JP" altLang="en-US" dirty="0" smtClean="0"/>
              <a:t>炊飯器やポットの蓋を開ける際はトレーボードが手前に引き出して、ラクラク作業ができます。</a:t>
            </a:r>
            <a:endParaRPr lang="en-US" altLang="ja-JP" dirty="0" smtClean="0"/>
          </a:p>
          <a:p>
            <a:endParaRPr lang="en-US" altLang="ja-JP" dirty="0"/>
          </a:p>
          <a:p>
            <a:r>
              <a:rPr lang="ja-JP" altLang="en-US" dirty="0" smtClean="0"/>
              <a:t>高さ</a:t>
            </a:r>
            <a:r>
              <a:rPr lang="en-US" altLang="ja-JP" dirty="0" smtClean="0"/>
              <a:t>99cm</a:t>
            </a:r>
            <a:r>
              <a:rPr lang="ja-JP" altLang="en-US" dirty="0" smtClean="0"/>
              <a:t>ハイフロアのオープンタイプであれば下部をダストワゴンスペースにすることも可能です。</a:t>
            </a:r>
            <a:endParaRPr lang="en-US" altLang="ja-JP" dirty="0" smtClean="0"/>
          </a:p>
          <a:p>
            <a:endParaRPr lang="en-US" altLang="ja-JP" dirty="0"/>
          </a:p>
          <a:p>
            <a:r>
              <a:rPr lang="ja-JP" altLang="en-US" dirty="0" smtClean="0"/>
              <a:t>オプションの面材付きのダストワゴンをつけると見た目もゴミ箱が見えず、キレイです。</a:t>
            </a:r>
            <a:endParaRPr lang="en-US" altLang="ja-JP" dirty="0" smtClean="0"/>
          </a:p>
          <a:p>
            <a:endParaRPr lang="en-US" altLang="ja-JP" dirty="0"/>
          </a:p>
          <a:p>
            <a:endParaRPr lang="en-US" altLang="ja-JP" dirty="0" smtClean="0"/>
          </a:p>
          <a:p>
            <a:endParaRPr lang="en-US" altLang="ja-JP" dirty="0"/>
          </a:p>
          <a:p>
            <a:endParaRPr lang="en-US" altLang="ja-JP" dirty="0" smtClean="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78" y="2260853"/>
            <a:ext cx="5918487" cy="4404341"/>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78" y="7060038"/>
            <a:ext cx="3514604" cy="2762022"/>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944" y="7060038"/>
            <a:ext cx="1512921" cy="2804613"/>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49008" y="615556"/>
            <a:ext cx="5486400" cy="5335524"/>
          </a:xfrm>
          <a:prstGeom prst="rect">
            <a:avLst/>
          </a:prstGeom>
        </p:spPr>
      </p:pic>
    </p:spTree>
    <p:extLst>
      <p:ext uri="{BB962C8B-B14F-4D97-AF65-F5344CB8AC3E}">
        <p14:creationId xmlns:p14="http://schemas.microsoft.com/office/powerpoint/2010/main" val="1787141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1549" y="469830"/>
            <a:ext cx="10515600" cy="1882402"/>
          </a:xfrm>
        </p:spPr>
        <p:txBody>
          <a:bodyPr>
            <a:normAutofit fontScale="90000"/>
          </a:bodyPr>
          <a:lstStyle/>
          <a:p>
            <a:r>
              <a:rPr lang="ja-JP" altLang="en-US" dirty="0" smtClean="0"/>
              <a:t>■</a:t>
            </a:r>
            <a:r>
              <a:rPr lang="ja-JP" altLang="en-US" dirty="0"/>
              <a:t>おしゃれで使いやすい、吊戸棚の設計方法</a:t>
            </a:r>
            <a:r>
              <a:rPr lang="en-US" altLang="ja-JP" dirty="0"/>
              <a:t/>
            </a:r>
            <a:br>
              <a:rPr lang="en-US" altLang="ja-JP" dirty="0"/>
            </a:br>
            <a:endParaRPr lang="en-US" altLang="ja-JP" dirty="0"/>
          </a:p>
        </p:txBody>
      </p:sp>
      <p:sp>
        <p:nvSpPr>
          <p:cNvPr id="20" name="サブタイトル 2"/>
          <p:cNvSpPr txBox="1">
            <a:spLocks/>
          </p:cNvSpPr>
          <p:nvPr/>
        </p:nvSpPr>
        <p:spPr>
          <a:xfrm>
            <a:off x="6612153" y="2528358"/>
            <a:ext cx="3984283" cy="5355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endParaRPr lang="ja-JP" altLang="en-US" dirty="0"/>
          </a:p>
        </p:txBody>
      </p:sp>
      <p:sp>
        <p:nvSpPr>
          <p:cNvPr id="27" name="テキスト ボックス 26"/>
          <p:cNvSpPr txBox="1"/>
          <p:nvPr/>
        </p:nvSpPr>
        <p:spPr>
          <a:xfrm>
            <a:off x="6667301" y="2104038"/>
            <a:ext cx="4885803" cy="14496276"/>
          </a:xfrm>
          <a:prstGeom prst="rect">
            <a:avLst/>
          </a:prstGeom>
          <a:noFill/>
        </p:spPr>
        <p:txBody>
          <a:bodyPr wrap="square" rtlCol="0">
            <a:spAutoFit/>
          </a:bodyPr>
          <a:lstStyle/>
          <a:p>
            <a:r>
              <a:rPr lang="ja-JP" altLang="en-US" dirty="0" smtClean="0"/>
              <a:t>毎日使わないものをどこに置きますか？</a:t>
            </a:r>
            <a:endParaRPr lang="en-US" altLang="ja-JP" dirty="0" smtClean="0"/>
          </a:p>
          <a:p>
            <a:endParaRPr lang="en-US" altLang="ja-JP" dirty="0"/>
          </a:p>
          <a:p>
            <a:r>
              <a:rPr lang="ja-JP" altLang="en-US" dirty="0" smtClean="0"/>
              <a:t>たこ焼きセット、寿司桶、お重、カセットコンロ、大皿、お菓子作りセット。。。</a:t>
            </a:r>
            <a:endParaRPr lang="en-US" altLang="ja-JP" dirty="0" smtClean="0"/>
          </a:p>
          <a:p>
            <a:endParaRPr lang="en-US" altLang="ja-JP" dirty="0"/>
          </a:p>
          <a:p>
            <a:r>
              <a:rPr lang="ja-JP" altLang="en-US" dirty="0" smtClean="0"/>
              <a:t>キッチン本体側に収まらない場合、収納量が不足するケースがあります。</a:t>
            </a:r>
            <a:endParaRPr lang="en-US" altLang="ja-JP" dirty="0" smtClean="0"/>
          </a:p>
          <a:p>
            <a:endParaRPr lang="en-US" altLang="ja-JP" dirty="0"/>
          </a:p>
          <a:p>
            <a:r>
              <a:rPr lang="ja-JP" altLang="en-US" dirty="0" smtClean="0"/>
              <a:t>おすすめは吊戸棚の設置です。</a:t>
            </a:r>
            <a:endParaRPr lang="en-US" altLang="ja-JP" dirty="0" smtClean="0"/>
          </a:p>
          <a:p>
            <a:r>
              <a:rPr lang="ja-JP" altLang="en-US" dirty="0" smtClean="0"/>
              <a:t>写真の通り、収納量が簡単に</a:t>
            </a:r>
            <a:r>
              <a:rPr lang="en-US" altLang="ja-JP" dirty="0" smtClean="0"/>
              <a:t>UP</a:t>
            </a:r>
            <a:r>
              <a:rPr lang="ja-JP" altLang="en-US" dirty="0" smtClean="0"/>
              <a:t>します。</a:t>
            </a:r>
            <a:endParaRPr lang="en-US" altLang="ja-JP" dirty="0" smtClean="0"/>
          </a:p>
          <a:p>
            <a:endParaRPr lang="en-US" altLang="ja-JP" dirty="0" smtClean="0"/>
          </a:p>
          <a:p>
            <a:endParaRPr lang="en-US" altLang="ja-JP" dirty="0" smtClean="0"/>
          </a:p>
          <a:p>
            <a:r>
              <a:rPr lang="ja-JP" altLang="en-US" dirty="0" smtClean="0"/>
              <a:t>吊戸を設計する際の注意点は</a:t>
            </a:r>
            <a:endParaRPr lang="en-US" altLang="ja-JP" dirty="0" smtClean="0"/>
          </a:p>
          <a:p>
            <a:r>
              <a:rPr lang="ja-JP" altLang="en-US" dirty="0" smtClean="0"/>
              <a:t>設置する高さです。</a:t>
            </a:r>
            <a:endParaRPr lang="en-US" altLang="ja-JP" dirty="0" smtClean="0"/>
          </a:p>
          <a:p>
            <a:endParaRPr lang="en-US" altLang="ja-JP" dirty="0"/>
          </a:p>
          <a:p>
            <a:r>
              <a:rPr lang="ja-JP" altLang="en-US" dirty="0" smtClean="0"/>
              <a:t>吊戸棚はできるだけ床に近づけて設置するほうが使いやすく、見た目もキレイです。</a:t>
            </a:r>
            <a:endParaRPr lang="en-US" altLang="ja-JP" dirty="0" smtClean="0"/>
          </a:p>
          <a:p>
            <a:endParaRPr lang="en-US" altLang="ja-JP" dirty="0" smtClean="0"/>
          </a:p>
          <a:p>
            <a:r>
              <a:rPr lang="ja-JP" altLang="en-US" dirty="0" smtClean="0"/>
              <a:t>おすすめの基準は、目の高さから</a:t>
            </a:r>
            <a:r>
              <a:rPr lang="en-US" altLang="ja-JP" dirty="0" smtClean="0"/>
              <a:t>10cm</a:t>
            </a:r>
            <a:r>
              <a:rPr lang="ja-JP" altLang="en-US" dirty="0" smtClean="0"/>
              <a:t>から</a:t>
            </a:r>
            <a:r>
              <a:rPr lang="en-US" altLang="ja-JP" dirty="0" smtClean="0"/>
              <a:t>15cm</a:t>
            </a:r>
            <a:r>
              <a:rPr lang="ja-JP" altLang="en-US" dirty="0" smtClean="0"/>
              <a:t>下げた位置を吊戸棚の下端にし、吊戸自体の</a:t>
            </a:r>
            <a:r>
              <a:rPr lang="en-US" altLang="ja-JP" dirty="0" smtClean="0"/>
              <a:t>70cm</a:t>
            </a:r>
            <a:r>
              <a:rPr lang="ja-JP" altLang="en-US" dirty="0" smtClean="0"/>
              <a:t>がおすすめです。</a:t>
            </a:r>
            <a:endParaRPr lang="en-US" altLang="ja-JP" dirty="0" smtClean="0"/>
          </a:p>
          <a:p>
            <a:endParaRPr lang="en-US" altLang="ja-JP" dirty="0"/>
          </a:p>
          <a:p>
            <a:r>
              <a:rPr lang="ja-JP" altLang="en-US" dirty="0" smtClean="0"/>
              <a:t>床からの基準だと、</a:t>
            </a:r>
            <a:r>
              <a:rPr lang="en-US" altLang="ja-JP" dirty="0" smtClean="0"/>
              <a:t>150cm</a:t>
            </a:r>
            <a:r>
              <a:rPr lang="ja-JP" altLang="en-US" dirty="0" smtClean="0"/>
              <a:t>前後が吊戸の下端、</a:t>
            </a:r>
            <a:endParaRPr lang="en-US" altLang="ja-JP" dirty="0" smtClean="0"/>
          </a:p>
          <a:p>
            <a:r>
              <a:rPr lang="ja-JP" altLang="en-US" dirty="0" smtClean="0"/>
              <a:t>になります。</a:t>
            </a:r>
            <a:endParaRPr lang="en-US" altLang="ja-JP" dirty="0" smtClean="0"/>
          </a:p>
          <a:p>
            <a:endParaRPr lang="en-US" altLang="ja-JP" dirty="0"/>
          </a:p>
          <a:p>
            <a:r>
              <a:rPr lang="ja-JP" altLang="en-US" dirty="0" smtClean="0"/>
              <a:t>吊戸棚は天井にそのまま付けがちですが極力、床に近づけた位置に下げて設置するのがおすすめですね。</a:t>
            </a:r>
            <a:endParaRPr lang="en-US" altLang="ja-JP" dirty="0" smtClean="0"/>
          </a:p>
          <a:p>
            <a:endParaRPr lang="en-US" altLang="ja-JP" dirty="0" smtClean="0"/>
          </a:p>
          <a:p>
            <a:endParaRPr lang="en-US" altLang="ja-JP" dirty="0"/>
          </a:p>
          <a:p>
            <a:r>
              <a:rPr lang="ja-JP" altLang="en-US" dirty="0" smtClean="0"/>
              <a:t>また、最近はハンドル付きのボックスが</a:t>
            </a:r>
            <a:r>
              <a:rPr lang="en-US" altLang="ja-JP" dirty="0" smtClean="0"/>
              <a:t>100</a:t>
            </a:r>
            <a:r>
              <a:rPr lang="ja-JP" altLang="en-US" dirty="0" smtClean="0"/>
              <a:t>均などに売っているのでそういったもので整理して収納するのも流行っていますね。</a:t>
            </a:r>
            <a:endParaRPr lang="en-US" altLang="ja-JP" dirty="0" smtClean="0"/>
          </a:p>
          <a:p>
            <a:r>
              <a:rPr lang="ja-JP" altLang="en-US" dirty="0" smtClean="0"/>
              <a:t>ストック品などを収納するのにおすすめです。</a:t>
            </a:r>
            <a:endParaRPr lang="en-US" altLang="ja-JP" dirty="0" smtClean="0"/>
          </a:p>
          <a:p>
            <a:endParaRPr lang="en-US" altLang="ja-JP" dirty="0"/>
          </a:p>
          <a:p>
            <a:r>
              <a:rPr lang="ja-JP" altLang="en-US" dirty="0" smtClean="0"/>
              <a:t>吊戸の下に間接照明を入れたり、</a:t>
            </a:r>
            <a:endParaRPr lang="en-US" altLang="ja-JP" dirty="0" smtClean="0"/>
          </a:p>
          <a:p>
            <a:r>
              <a:rPr lang="ja-JP" altLang="en-US" dirty="0" smtClean="0"/>
              <a:t>扉の色を変えたりするのもおしゃれです。</a:t>
            </a:r>
            <a:endParaRPr lang="en-US" altLang="ja-JP" dirty="0" smtClean="0"/>
          </a:p>
          <a:p>
            <a:endParaRPr lang="en-US" altLang="ja-JP" dirty="0"/>
          </a:p>
          <a:p>
            <a:r>
              <a:rPr lang="ja-JP" altLang="en-US" dirty="0" smtClean="0"/>
              <a:t>設計次第で、使いやすく、</a:t>
            </a:r>
            <a:endParaRPr lang="en-US" altLang="ja-JP" dirty="0" smtClean="0"/>
          </a:p>
          <a:p>
            <a:r>
              <a:rPr lang="ja-JP" altLang="en-US" dirty="0" smtClean="0"/>
              <a:t>スッキリしたキッチン空間することができます。</a:t>
            </a:r>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446" y="6383221"/>
            <a:ext cx="6045200" cy="5118100"/>
          </a:xfrm>
          <a:prstGeom prst="rect">
            <a:avLst/>
          </a:prstGeom>
        </p:spPr>
      </p:pic>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30" y="2117132"/>
            <a:ext cx="6009866" cy="4006577"/>
          </a:xfrm>
          <a:prstGeom prst="rect">
            <a:avLst/>
          </a:prstGeom>
        </p:spPr>
      </p:pic>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37" y="12217416"/>
            <a:ext cx="3652664" cy="2739498"/>
          </a:xfrm>
          <a:prstGeom prst="rect">
            <a:avLst/>
          </a:prstGeom>
        </p:spPr>
      </p:pic>
      <p:pic>
        <p:nvPicPr>
          <p:cNvPr id="19" name="図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9537" y="11760833"/>
            <a:ext cx="2435109" cy="3652664"/>
          </a:xfrm>
          <a:prstGeom prst="rect">
            <a:avLst/>
          </a:prstGeom>
        </p:spPr>
      </p:pic>
    </p:spTree>
    <p:extLst>
      <p:ext uri="{BB962C8B-B14F-4D97-AF65-F5344CB8AC3E}">
        <p14:creationId xmlns:p14="http://schemas.microsoft.com/office/powerpoint/2010/main" val="1783088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1549" y="469830"/>
            <a:ext cx="10515600" cy="1882402"/>
          </a:xfrm>
        </p:spPr>
        <p:txBody>
          <a:bodyPr>
            <a:normAutofit/>
          </a:bodyPr>
          <a:lstStyle/>
          <a:p>
            <a:r>
              <a:rPr lang="ja-JP" altLang="en-US" dirty="0"/>
              <a:t>■格段に収納量を</a:t>
            </a:r>
            <a:r>
              <a:rPr lang="en-US" altLang="ja-JP" dirty="0"/>
              <a:t>UP</a:t>
            </a:r>
            <a:r>
              <a:rPr lang="ja-JP" altLang="en-US" dirty="0"/>
              <a:t>させる</a:t>
            </a:r>
            <a:r>
              <a:rPr lang="en-US" altLang="ja-JP" dirty="0"/>
              <a:t/>
            </a:r>
            <a:br>
              <a:rPr lang="en-US" altLang="ja-JP" dirty="0"/>
            </a:br>
            <a:endParaRPr lang="en-US" altLang="ja-JP" dirty="0"/>
          </a:p>
        </p:txBody>
      </p:sp>
      <p:sp>
        <p:nvSpPr>
          <p:cNvPr id="20" name="サブタイトル 2"/>
          <p:cNvSpPr txBox="1">
            <a:spLocks/>
          </p:cNvSpPr>
          <p:nvPr/>
        </p:nvSpPr>
        <p:spPr>
          <a:xfrm>
            <a:off x="6612153" y="2528358"/>
            <a:ext cx="3984283" cy="5355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endParaRPr lang="ja-JP" altLang="en-US" dirty="0"/>
          </a:p>
        </p:txBody>
      </p:sp>
      <p:sp>
        <p:nvSpPr>
          <p:cNvPr id="27" name="テキスト ボックス 26"/>
          <p:cNvSpPr txBox="1"/>
          <p:nvPr/>
        </p:nvSpPr>
        <p:spPr>
          <a:xfrm>
            <a:off x="6667301" y="2104038"/>
            <a:ext cx="4885803" cy="13665279"/>
          </a:xfrm>
          <a:prstGeom prst="rect">
            <a:avLst/>
          </a:prstGeom>
          <a:noFill/>
        </p:spPr>
        <p:txBody>
          <a:bodyPr wrap="square" rtlCol="0">
            <a:spAutoFit/>
          </a:bodyPr>
          <a:lstStyle/>
          <a:p>
            <a:r>
              <a:rPr lang="ja-JP" altLang="en-US" dirty="0" smtClean="0"/>
              <a:t>当店のお客様の施工事例です。</a:t>
            </a:r>
            <a:endParaRPr lang="en-US" altLang="ja-JP" dirty="0" smtClean="0"/>
          </a:p>
          <a:p>
            <a:r>
              <a:rPr lang="ja-JP" altLang="en-US" dirty="0" smtClean="0"/>
              <a:t>サイドにトールキャビネットを置くことで大幅に収納量がアップします。</a:t>
            </a:r>
            <a:endParaRPr lang="en-US" altLang="ja-JP" dirty="0" smtClean="0"/>
          </a:p>
          <a:p>
            <a:endParaRPr lang="en-US" altLang="ja-JP" dirty="0" smtClean="0"/>
          </a:p>
          <a:p>
            <a:r>
              <a:rPr lang="ja-JP" altLang="en-US" dirty="0" smtClean="0"/>
              <a:t>トールキャビネットの構成は自由です。</a:t>
            </a:r>
            <a:endParaRPr lang="en-US" altLang="ja-JP" dirty="0"/>
          </a:p>
          <a:p>
            <a:r>
              <a:rPr lang="ja-JP" altLang="en-US" dirty="0" smtClean="0"/>
              <a:t>下部をゴミ箱収納にすることもできます。</a:t>
            </a:r>
            <a:endParaRPr lang="en-US" altLang="ja-JP" dirty="0" smtClean="0"/>
          </a:p>
          <a:p>
            <a:endParaRPr lang="en-US" altLang="ja-JP" dirty="0"/>
          </a:p>
          <a:p>
            <a:r>
              <a:rPr lang="ja-JP" altLang="en-US" dirty="0" smtClean="0"/>
              <a:t>中央の部分の収納は、</a:t>
            </a:r>
            <a:endParaRPr lang="en-US" altLang="ja-JP" dirty="0" smtClean="0"/>
          </a:p>
          <a:p>
            <a:r>
              <a:rPr lang="ja-JP" altLang="en-US" dirty="0" smtClean="0"/>
              <a:t>扉を開きか引き出しが選択ができ、</a:t>
            </a:r>
            <a:endParaRPr lang="en-US" altLang="ja-JP" dirty="0" smtClean="0"/>
          </a:p>
          <a:p>
            <a:r>
              <a:rPr lang="ja-JP" altLang="en-US" dirty="0" smtClean="0"/>
              <a:t>面材タイプとシースルータイプが選べます。</a:t>
            </a:r>
            <a:endParaRPr lang="en-US" altLang="ja-JP" dirty="0" smtClean="0"/>
          </a:p>
          <a:p>
            <a:endParaRPr lang="en-US" altLang="ja-JP" dirty="0" smtClean="0"/>
          </a:p>
          <a:p>
            <a:endParaRPr lang="en-US" altLang="ja-JP" dirty="0"/>
          </a:p>
          <a:p>
            <a:r>
              <a:rPr lang="ja-JP" altLang="en-US" dirty="0" smtClean="0"/>
              <a:t>収納のコツは、定位置をしっかり決めること。</a:t>
            </a:r>
            <a:endParaRPr lang="en-US" altLang="ja-JP" dirty="0"/>
          </a:p>
          <a:p>
            <a:r>
              <a:rPr lang="ja-JP" altLang="en-US" dirty="0"/>
              <a:t>基本的にラクに手にとれるものは良く使うもの。手を伸ばしたり、しゃがんで取るものは普段あまり使わない</a:t>
            </a:r>
            <a:r>
              <a:rPr lang="ja-JP" altLang="en-US" dirty="0" smtClean="0"/>
              <a:t>もの。</a:t>
            </a:r>
            <a:endParaRPr lang="en-US" altLang="ja-JP" dirty="0" smtClean="0"/>
          </a:p>
          <a:p>
            <a:r>
              <a:rPr lang="ja-JP" altLang="en-US" dirty="0" smtClean="0"/>
              <a:t>上部の吊戸や下部の開き収納には、大きな鍋や、ストック品など。</a:t>
            </a:r>
            <a:endParaRPr lang="en-US" altLang="ja-JP" dirty="0" smtClean="0"/>
          </a:p>
          <a:p>
            <a:endParaRPr lang="en-US" altLang="ja-JP" dirty="0" smtClean="0"/>
          </a:p>
          <a:p>
            <a:r>
              <a:rPr lang="ja-JP" altLang="en-US" dirty="0" smtClean="0"/>
              <a:t>背面収納に入らないからと、キッチンのシンクの下などの引き出しにたくさん入れるのもあまりおすすめではありません。なぜだと思いますか？？</a:t>
            </a:r>
            <a:endParaRPr lang="en-US" altLang="ja-JP" dirty="0" smtClean="0"/>
          </a:p>
          <a:p>
            <a:endParaRPr lang="en-US" altLang="ja-JP" dirty="0"/>
          </a:p>
          <a:p>
            <a:r>
              <a:rPr lang="ja-JP" altLang="en-US" dirty="0" smtClean="0"/>
              <a:t>毎回引き出す、引き出しが重くなるのと、レールに負荷がかかるためです。</a:t>
            </a:r>
            <a:endParaRPr lang="en-US" altLang="ja-JP" dirty="0" smtClean="0"/>
          </a:p>
          <a:p>
            <a:r>
              <a:rPr lang="ja-JP" altLang="en-US" dirty="0" smtClean="0"/>
              <a:t>重たいものやあまり使わないものはトール収納の、</a:t>
            </a:r>
            <a:r>
              <a:rPr lang="en-US" altLang="ja-JP" dirty="0" smtClean="0"/>
              <a:t>【</a:t>
            </a:r>
            <a:r>
              <a:rPr lang="ja-JP" altLang="en-US" dirty="0" smtClean="0"/>
              <a:t>たまに使うものゾーン</a:t>
            </a:r>
            <a:r>
              <a:rPr lang="en-US" altLang="ja-JP" dirty="0" smtClean="0"/>
              <a:t>】</a:t>
            </a:r>
          </a:p>
          <a:p>
            <a:r>
              <a:rPr lang="ja-JP" altLang="en-US" dirty="0" smtClean="0"/>
              <a:t>に収納することで、使いやすく、キッチンにも負担をかけずに安心して使えます。</a:t>
            </a:r>
            <a:endParaRPr lang="en-US" altLang="ja-JP" dirty="0" smtClean="0"/>
          </a:p>
          <a:p>
            <a:endParaRPr lang="en-US" altLang="ja-JP" dirty="0"/>
          </a:p>
          <a:p>
            <a:r>
              <a:rPr lang="ja-JP" altLang="en-US" dirty="0" smtClean="0"/>
              <a:t>大家族や、パーティーなどで人が集まることが多く、食器などの収納が不安な方は、スライディングストッカーがおすすめです。</a:t>
            </a:r>
            <a:endParaRPr lang="en-US" altLang="ja-JP" dirty="0" smtClean="0"/>
          </a:p>
          <a:p>
            <a:r>
              <a:rPr lang="ja-JP" altLang="en-US" dirty="0" smtClean="0"/>
              <a:t>中の間仕切りの棚は可動式なので、背の高いものもしっかり収納できます。幅も</a:t>
            </a:r>
            <a:r>
              <a:rPr lang="en-US" altLang="ja-JP" dirty="0" smtClean="0"/>
              <a:t>90cm</a:t>
            </a:r>
            <a:r>
              <a:rPr lang="ja-JP" altLang="en-US" dirty="0" smtClean="0"/>
              <a:t>、</a:t>
            </a:r>
            <a:r>
              <a:rPr lang="en-US" altLang="ja-JP" dirty="0" smtClean="0"/>
              <a:t>105cm</a:t>
            </a:r>
            <a:r>
              <a:rPr lang="ja-JP" altLang="en-US" dirty="0" smtClean="0"/>
              <a:t>、</a:t>
            </a:r>
            <a:r>
              <a:rPr lang="en-US" altLang="ja-JP" dirty="0" smtClean="0"/>
              <a:t>120cm</a:t>
            </a:r>
            <a:r>
              <a:rPr lang="ja-JP" altLang="en-US" dirty="0" smtClean="0"/>
              <a:t>の</a:t>
            </a:r>
            <a:r>
              <a:rPr lang="en-US" altLang="ja-JP" dirty="0" smtClean="0"/>
              <a:t>3</a:t>
            </a:r>
            <a:r>
              <a:rPr lang="ja-JP" altLang="en-US" dirty="0" smtClean="0"/>
              <a:t>パータンあります。</a:t>
            </a:r>
            <a:endParaRPr lang="en-US" altLang="ja-JP" dirty="0" smtClean="0"/>
          </a:p>
          <a:p>
            <a:endParaRPr lang="en-US" altLang="ja-JP" dirty="0"/>
          </a:p>
          <a:p>
            <a:r>
              <a:rPr lang="ja-JP" altLang="en-US" dirty="0" smtClean="0"/>
              <a:t>トール収納があると、収納スペースが足りなくなって、行き場がなくなり整理ができなくなる、というのを防ぎます。</a:t>
            </a:r>
            <a:endParaRPr lang="en-US" altLang="ja-JP" dirty="0" smtClean="0"/>
          </a:p>
          <a:p>
            <a:endParaRPr lang="en-US" altLang="ja-JP" dirty="0"/>
          </a:p>
          <a:p>
            <a:r>
              <a:rPr lang="ja-JP" altLang="en-US" dirty="0" smtClean="0"/>
              <a:t>いつまでもキッチン空間をキレイにスッキリ保つのにおすすめです。</a:t>
            </a:r>
            <a:endParaRPr lang="en-US" altLang="ja-JP" dirty="0" smtClean="0"/>
          </a:p>
          <a:p>
            <a:endParaRPr lang="en-US" altLang="ja-JP" dirty="0"/>
          </a:p>
          <a:p>
            <a:endParaRPr lang="en-US" altLang="ja-JP" dirty="0" smtClean="0"/>
          </a:p>
          <a:p>
            <a:endParaRPr lang="en-US" altLang="ja-JP" dirty="0" smtClean="0"/>
          </a:p>
          <a:p>
            <a:endParaRPr lang="en-US" altLang="ja-JP" dirty="0"/>
          </a:p>
          <a:p>
            <a:endParaRPr lang="en-US" altLang="ja-JP" dirty="0" smtClean="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397" y="2104038"/>
            <a:ext cx="6061525" cy="4546144"/>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97" y="7073068"/>
            <a:ext cx="6061525" cy="4542103"/>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96" y="11793737"/>
            <a:ext cx="2011167" cy="3962890"/>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0070" y="12038057"/>
            <a:ext cx="3747852" cy="3625373"/>
          </a:xfrm>
          <a:prstGeom prst="rect">
            <a:avLst/>
          </a:prstGeom>
        </p:spPr>
      </p:pic>
    </p:spTree>
    <p:extLst>
      <p:ext uri="{BB962C8B-B14F-4D97-AF65-F5344CB8AC3E}">
        <p14:creationId xmlns:p14="http://schemas.microsoft.com/office/powerpoint/2010/main" val="581302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5342" y="247637"/>
            <a:ext cx="11014562" cy="1882402"/>
          </a:xfrm>
        </p:spPr>
        <p:txBody>
          <a:bodyPr>
            <a:normAutofit fontScale="90000"/>
          </a:bodyPr>
          <a:lstStyle/>
          <a:p>
            <a:r>
              <a:rPr lang="ja-JP" altLang="en-US" dirty="0"/>
              <a:t>■後悔を防ぐ、オプションの</a:t>
            </a:r>
            <a:r>
              <a:rPr lang="ja-JP" altLang="en-US" dirty="0" smtClean="0"/>
              <a:t>選び方</a:t>
            </a:r>
            <a:r>
              <a:rPr lang="en-US" altLang="ja-JP" dirty="0" smtClean="0"/>
              <a:t/>
            </a:r>
            <a:br>
              <a:rPr lang="en-US" altLang="ja-JP" dirty="0" smtClean="0"/>
            </a:br>
            <a:r>
              <a:rPr lang="en-US" altLang="ja-JP" sz="3600" dirty="0" smtClean="0"/>
              <a:t>〜</a:t>
            </a:r>
            <a:r>
              <a:rPr lang="ja-JP" altLang="en-US" sz="3600" dirty="0" smtClean="0"/>
              <a:t>キッチンのダストワゴン編</a:t>
            </a:r>
            <a:r>
              <a:rPr lang="en-US" altLang="ja-JP" sz="3600" dirty="0" smtClean="0"/>
              <a:t>〜</a:t>
            </a:r>
            <a:r>
              <a:rPr lang="en-US" altLang="ja-JP" sz="3600" dirty="0"/>
              <a:t/>
            </a:r>
            <a:br>
              <a:rPr lang="en-US" altLang="ja-JP" sz="3600" dirty="0"/>
            </a:br>
            <a:endParaRPr lang="en-US" altLang="ja-JP" sz="3600" dirty="0"/>
          </a:p>
        </p:txBody>
      </p:sp>
      <p:sp>
        <p:nvSpPr>
          <p:cNvPr id="20" name="サブタイトル 2"/>
          <p:cNvSpPr txBox="1">
            <a:spLocks/>
          </p:cNvSpPr>
          <p:nvPr/>
        </p:nvSpPr>
        <p:spPr>
          <a:xfrm>
            <a:off x="6612153" y="2528358"/>
            <a:ext cx="3984283" cy="5355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endParaRPr lang="ja-JP" altLang="en-US" dirty="0"/>
          </a:p>
        </p:txBody>
      </p:sp>
      <p:sp>
        <p:nvSpPr>
          <p:cNvPr id="27" name="テキスト ボックス 26"/>
          <p:cNvSpPr txBox="1"/>
          <p:nvPr/>
        </p:nvSpPr>
        <p:spPr>
          <a:xfrm>
            <a:off x="6376569" y="1238230"/>
            <a:ext cx="5815431" cy="11726287"/>
          </a:xfrm>
          <a:prstGeom prst="rect">
            <a:avLst/>
          </a:prstGeom>
          <a:noFill/>
        </p:spPr>
        <p:txBody>
          <a:bodyPr wrap="square" rtlCol="0">
            <a:spAutoFit/>
          </a:bodyPr>
          <a:lstStyle/>
          <a:p>
            <a:r>
              <a:rPr lang="ja-JP" altLang="en-US" dirty="0" smtClean="0"/>
              <a:t>背面収納で悩むのが、ゴミ箱スペース。</a:t>
            </a:r>
            <a:endParaRPr lang="en-US" altLang="ja-JP" dirty="0" smtClean="0"/>
          </a:p>
          <a:p>
            <a:endParaRPr lang="en-US" altLang="ja-JP" dirty="0"/>
          </a:p>
          <a:p>
            <a:r>
              <a:rPr lang="ja-JP" altLang="en-US" dirty="0" smtClean="0"/>
              <a:t>写真のようなマルチスペース（下が空いているタイプ）に市販品を買ったけど使いにくいという声も多いです。</a:t>
            </a:r>
            <a:endParaRPr lang="en-US" altLang="ja-JP" dirty="0" smtClean="0"/>
          </a:p>
          <a:p>
            <a:endParaRPr lang="en-US" altLang="ja-JP" dirty="0"/>
          </a:p>
          <a:p>
            <a:r>
              <a:rPr lang="ja-JP" altLang="en-US" dirty="0" smtClean="0"/>
              <a:t>そこで、おすすめのオプションである、ダストワゴンをご紹介します。</a:t>
            </a:r>
            <a:endParaRPr lang="en-US" altLang="ja-JP" dirty="0" smtClean="0"/>
          </a:p>
          <a:p>
            <a:endParaRPr lang="en-US" altLang="ja-JP" dirty="0"/>
          </a:p>
          <a:p>
            <a:r>
              <a:rPr lang="ja-JP" altLang="en-US" dirty="0" smtClean="0"/>
              <a:t>写真はリクシルの面材がついた、ダストワゴンのセットです。</a:t>
            </a:r>
            <a:endParaRPr lang="en-US" altLang="ja-JP" dirty="0" smtClean="0"/>
          </a:p>
          <a:p>
            <a:endParaRPr lang="en-US" altLang="ja-JP" dirty="0"/>
          </a:p>
          <a:p>
            <a:r>
              <a:rPr lang="ja-JP" altLang="en-US" dirty="0" smtClean="0"/>
              <a:t>ゴミを捨てるという作業は一日何度もなので、操作性も重要です。市販品のダストワゴンは、蓋がついていないため匂いが気になる、面材がないので見た目が悪いなど。。</a:t>
            </a:r>
            <a:endParaRPr lang="en-US" altLang="ja-JP" dirty="0" smtClean="0"/>
          </a:p>
          <a:p>
            <a:endParaRPr lang="en-US" altLang="ja-JP" dirty="0"/>
          </a:p>
          <a:p>
            <a:r>
              <a:rPr lang="ja-JP" altLang="en-US" dirty="0" smtClean="0"/>
              <a:t>今回オススメするのは、</a:t>
            </a:r>
            <a:r>
              <a:rPr lang="en-US" altLang="ja-JP" dirty="0" smtClean="0"/>
              <a:t>LIXIL</a:t>
            </a:r>
            <a:r>
              <a:rPr lang="ja-JP" altLang="en-US" dirty="0" smtClean="0"/>
              <a:t>のアレスタとリシェル</a:t>
            </a:r>
            <a:r>
              <a:rPr lang="en-US" altLang="ja-JP" dirty="0" smtClean="0"/>
              <a:t>SI</a:t>
            </a:r>
            <a:r>
              <a:rPr lang="ja-JP" altLang="en-US" dirty="0" smtClean="0"/>
              <a:t>に設定されたダストワゴン、大型ボックスタイプです。</a:t>
            </a:r>
            <a:endParaRPr lang="en-US" altLang="ja-JP" dirty="0" smtClean="0"/>
          </a:p>
          <a:p>
            <a:endParaRPr lang="en-US" altLang="ja-JP" dirty="0"/>
          </a:p>
          <a:p>
            <a:r>
              <a:rPr lang="ja-JP" altLang="en-US" dirty="0" smtClean="0"/>
              <a:t>今までは、ジャストフィットして見た目も綺麗だけど、</a:t>
            </a:r>
            <a:r>
              <a:rPr lang="en-US" altLang="ja-JP" dirty="0" smtClean="0"/>
              <a:t>【</a:t>
            </a:r>
            <a:r>
              <a:rPr lang="ja-JP" altLang="en-US" dirty="0" smtClean="0"/>
              <a:t>ゴミ箱が小さすぎる</a:t>
            </a:r>
            <a:r>
              <a:rPr lang="en-US" altLang="ja-JP" dirty="0" smtClean="0"/>
              <a:t>】</a:t>
            </a:r>
            <a:r>
              <a:rPr lang="ja-JP" altLang="en-US" dirty="0" smtClean="0"/>
              <a:t>という声が多く市販品を選ばれる人が多かったようです。</a:t>
            </a:r>
            <a:endParaRPr lang="en-US" altLang="ja-JP" dirty="0" smtClean="0"/>
          </a:p>
          <a:p>
            <a:endParaRPr lang="en-US" altLang="ja-JP" dirty="0" smtClean="0"/>
          </a:p>
          <a:p>
            <a:r>
              <a:rPr lang="ja-JP" altLang="en-US" dirty="0" smtClean="0"/>
              <a:t>今回追加された大型ボックスタイプは４５</a:t>
            </a:r>
            <a:r>
              <a:rPr lang="en-US" altLang="ja-JP" dirty="0" smtClean="0"/>
              <a:t>L</a:t>
            </a:r>
            <a:r>
              <a:rPr lang="ja-JP" altLang="en-US" dirty="0" smtClean="0"/>
              <a:t>のゴミ袋がぴったりおさまって容量大幅</a:t>
            </a:r>
            <a:r>
              <a:rPr lang="en-US" altLang="ja-JP" dirty="0" smtClean="0"/>
              <a:t>UP</a:t>
            </a:r>
            <a:r>
              <a:rPr lang="ja-JP" altLang="en-US" dirty="0" smtClean="0"/>
              <a:t>。サイドにはゴミ袋ストッパーがついて、簡単にごみ袋がセットできます。</a:t>
            </a:r>
            <a:endParaRPr lang="en-US" altLang="ja-JP" dirty="0" smtClean="0"/>
          </a:p>
          <a:p>
            <a:endParaRPr lang="en-US" altLang="ja-JP" dirty="0"/>
          </a:p>
          <a:p>
            <a:r>
              <a:rPr lang="ja-JP" altLang="en-US" dirty="0" smtClean="0"/>
              <a:t>かなり人気がでているようです。</a:t>
            </a:r>
            <a:endParaRPr lang="en-US" altLang="ja-JP" dirty="0" smtClean="0"/>
          </a:p>
          <a:p>
            <a:endParaRPr lang="en-US" altLang="ja-JP" dirty="0"/>
          </a:p>
          <a:p>
            <a:r>
              <a:rPr lang="ja-JP" altLang="en-US" dirty="0" smtClean="0"/>
              <a:t>もちろん台の下にはキャスターもついているので</a:t>
            </a:r>
            <a:endParaRPr lang="en-US" altLang="ja-JP" dirty="0" smtClean="0"/>
          </a:p>
          <a:p>
            <a:r>
              <a:rPr lang="ja-JP" altLang="en-US" dirty="0" smtClean="0"/>
              <a:t>スッと引き出してゴミが捨てられます。</a:t>
            </a:r>
            <a:endParaRPr lang="en-US" altLang="ja-JP" dirty="0" smtClean="0"/>
          </a:p>
          <a:p>
            <a:endParaRPr lang="en-US" altLang="ja-JP" dirty="0"/>
          </a:p>
          <a:p>
            <a:r>
              <a:rPr lang="ja-JP" altLang="en-US" dirty="0" smtClean="0"/>
              <a:t>耐久性も高いので、おすすめのオプションで選ぶべき商品です。</a:t>
            </a:r>
            <a:endParaRPr lang="en-US" altLang="ja-JP" dirty="0" smtClean="0"/>
          </a:p>
          <a:p>
            <a:endParaRPr lang="en-US" altLang="ja-JP" dirty="0"/>
          </a:p>
          <a:p>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64" y="1532625"/>
            <a:ext cx="6016887" cy="5355029"/>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764" y="11660407"/>
            <a:ext cx="4527250" cy="2569214"/>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8208" y="11660407"/>
            <a:ext cx="4527251" cy="2569214"/>
          </a:xfrm>
          <a:prstGeom prst="rect">
            <a:avLst/>
          </a:prstGeom>
        </p:spPr>
      </p:pic>
      <p:pic>
        <p:nvPicPr>
          <p:cNvPr id="12" name="図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368" y="7156065"/>
            <a:ext cx="3011292" cy="2910915"/>
          </a:xfrm>
          <a:prstGeom prst="rect">
            <a:avLst/>
          </a:prstGeom>
        </p:spPr>
      </p:pic>
      <p:pic>
        <p:nvPicPr>
          <p:cNvPr id="13" name="図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764" y="7156065"/>
            <a:ext cx="3011291" cy="2910915"/>
          </a:xfrm>
          <a:prstGeom prst="rect">
            <a:avLst/>
          </a:prstGeom>
        </p:spPr>
      </p:pic>
      <p:pic>
        <p:nvPicPr>
          <p:cNvPr id="18" name="図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286" y="11693801"/>
            <a:ext cx="2210714" cy="2535820"/>
          </a:xfrm>
          <a:prstGeom prst="rect">
            <a:avLst/>
          </a:prstGeom>
        </p:spPr>
      </p:pic>
      <p:sp>
        <p:nvSpPr>
          <p:cNvPr id="21" name="テキスト ボックス 20"/>
          <p:cNvSpPr txBox="1"/>
          <p:nvPr/>
        </p:nvSpPr>
        <p:spPr>
          <a:xfrm>
            <a:off x="5228208" y="11241711"/>
            <a:ext cx="4885803" cy="369332"/>
          </a:xfrm>
          <a:prstGeom prst="rect">
            <a:avLst/>
          </a:prstGeom>
          <a:noFill/>
        </p:spPr>
        <p:txBody>
          <a:bodyPr wrap="square" rtlCol="0">
            <a:spAutoFit/>
          </a:bodyPr>
          <a:lstStyle/>
          <a:p>
            <a:r>
              <a:rPr lang="en-US" altLang="ja-JP" dirty="0" smtClean="0"/>
              <a:t>NEW</a:t>
            </a:r>
            <a:r>
              <a:rPr lang="ja-JP" altLang="en-US" dirty="0" smtClean="0"/>
              <a:t>！大型ボックスタイプ　</a:t>
            </a:r>
            <a:endParaRPr lang="en-US" altLang="ja-JP" dirty="0" smtClean="0"/>
          </a:p>
        </p:txBody>
      </p:sp>
    </p:spTree>
    <p:extLst>
      <p:ext uri="{BB962C8B-B14F-4D97-AF65-F5344CB8AC3E}">
        <p14:creationId xmlns:p14="http://schemas.microsoft.com/office/powerpoint/2010/main" val="754990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5342" y="247637"/>
            <a:ext cx="11014562" cy="1135342"/>
          </a:xfrm>
        </p:spPr>
        <p:txBody>
          <a:bodyPr>
            <a:normAutofit fontScale="90000"/>
          </a:bodyPr>
          <a:lstStyle/>
          <a:p>
            <a:r>
              <a:rPr lang="ja-JP" altLang="en-US" dirty="0" smtClean="0"/>
              <a:t>■</a:t>
            </a:r>
            <a:r>
              <a:rPr lang="ja-JP" altLang="en-US" sz="3600" dirty="0"/>
              <a:t>後悔を防ぐ、オプションの選び方</a:t>
            </a:r>
            <a:r>
              <a:rPr lang="en-US" altLang="ja-JP" sz="3600" dirty="0"/>
              <a:t/>
            </a:r>
            <a:br>
              <a:rPr lang="en-US" altLang="ja-JP" sz="3600" dirty="0"/>
            </a:br>
            <a:r>
              <a:rPr lang="en-US" altLang="ja-JP" sz="1800" dirty="0"/>
              <a:t>〜</a:t>
            </a:r>
            <a:r>
              <a:rPr lang="ja-JP" altLang="en-US" sz="1800" dirty="0"/>
              <a:t>キッチン</a:t>
            </a:r>
            <a:r>
              <a:rPr lang="ja-JP" altLang="en-US" sz="1800" dirty="0" smtClean="0"/>
              <a:t>のエンドパネル編</a:t>
            </a:r>
            <a:r>
              <a:rPr lang="en-US" altLang="ja-JP" sz="1800" dirty="0"/>
              <a:t>〜</a:t>
            </a:r>
            <a:endParaRPr lang="en-US" altLang="ja-JP" sz="3600" dirty="0"/>
          </a:p>
        </p:txBody>
      </p:sp>
      <p:sp>
        <p:nvSpPr>
          <p:cNvPr id="20" name="サブタイトル 2"/>
          <p:cNvSpPr txBox="1">
            <a:spLocks/>
          </p:cNvSpPr>
          <p:nvPr/>
        </p:nvSpPr>
        <p:spPr>
          <a:xfrm>
            <a:off x="6612153" y="2528358"/>
            <a:ext cx="3984283" cy="5355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a:lstStyle>
          <a:p>
            <a:endParaRPr lang="ja-JP" altLang="en-US" dirty="0"/>
          </a:p>
        </p:txBody>
      </p:sp>
      <p:sp>
        <p:nvSpPr>
          <p:cNvPr id="27" name="テキスト ボックス 26"/>
          <p:cNvSpPr txBox="1"/>
          <p:nvPr/>
        </p:nvSpPr>
        <p:spPr>
          <a:xfrm>
            <a:off x="6376569" y="1607034"/>
            <a:ext cx="5815431" cy="12834283"/>
          </a:xfrm>
          <a:prstGeom prst="rect">
            <a:avLst/>
          </a:prstGeom>
          <a:noFill/>
        </p:spPr>
        <p:txBody>
          <a:bodyPr wrap="square" rtlCol="0">
            <a:spAutoFit/>
          </a:bodyPr>
          <a:lstStyle/>
          <a:p>
            <a:pPr fontAlgn="base"/>
            <a:r>
              <a:rPr lang="ja-JP" altLang="en-US" dirty="0"/>
              <a:t> </a:t>
            </a:r>
          </a:p>
          <a:p>
            <a:pPr fontAlgn="base"/>
            <a:r>
              <a:rPr lang="ja-JP" altLang="en-US" dirty="0" smtClean="0"/>
              <a:t>側面の木目の面材に</a:t>
            </a:r>
            <a:r>
              <a:rPr lang="ja-JP" altLang="en-US" dirty="0"/>
              <a:t>ご注目</a:t>
            </a:r>
            <a:r>
              <a:rPr lang="ja-JP" altLang="en-US" dirty="0" smtClean="0"/>
              <a:t>！</a:t>
            </a:r>
            <a:endParaRPr lang="en-US" altLang="ja-JP" dirty="0" smtClean="0"/>
          </a:p>
          <a:p>
            <a:pPr fontAlgn="base"/>
            <a:endParaRPr lang="en-US" altLang="ja-JP" dirty="0"/>
          </a:p>
          <a:p>
            <a:pPr fontAlgn="base"/>
            <a:r>
              <a:rPr lang="ja-JP" altLang="en-US" dirty="0" smtClean="0"/>
              <a:t>こちらがエンドパネル（サイドパネル）になります。</a:t>
            </a:r>
            <a:endParaRPr lang="ja-JP" altLang="en-US" dirty="0"/>
          </a:p>
          <a:p>
            <a:pPr fontAlgn="base"/>
            <a:r>
              <a:rPr lang="ja-JP" altLang="en-US" dirty="0"/>
              <a:t> </a:t>
            </a:r>
          </a:p>
          <a:p>
            <a:pPr fontAlgn="base"/>
            <a:r>
              <a:rPr lang="ja-JP" altLang="en-US" dirty="0"/>
              <a:t>このデザイン次第で、キッチンの使い勝手やオシャレ度が全然違うのです。</a:t>
            </a:r>
          </a:p>
          <a:p>
            <a:pPr fontAlgn="base"/>
            <a:r>
              <a:rPr lang="ja-JP" altLang="en-US" dirty="0"/>
              <a:t> </a:t>
            </a:r>
            <a:endParaRPr lang="en-US" altLang="ja-JP" dirty="0"/>
          </a:p>
          <a:p>
            <a:pPr fontAlgn="base"/>
            <a:endParaRPr lang="ja-JP" altLang="en-US" dirty="0"/>
          </a:p>
          <a:p>
            <a:pPr fontAlgn="base"/>
            <a:r>
              <a:rPr lang="ja-JP" altLang="en-US" dirty="0"/>
              <a:t>エンドパネルとは、システムキッチンの側面に貼るパネルのこと。</a:t>
            </a:r>
          </a:p>
          <a:p>
            <a:pPr fontAlgn="base"/>
            <a:r>
              <a:rPr lang="ja-JP" altLang="en-US" dirty="0"/>
              <a:t>  </a:t>
            </a:r>
          </a:p>
          <a:p>
            <a:pPr fontAlgn="base"/>
            <a:r>
              <a:rPr lang="ja-JP" altLang="en-US" dirty="0"/>
              <a:t>このパネルがあるおかげで、入口からシンク周りが丸見えになりませんし、床への水ハネも</a:t>
            </a:r>
            <a:r>
              <a:rPr lang="ja-JP" altLang="en-US" dirty="0" smtClean="0"/>
              <a:t>ブロック、側面の耐久性も</a:t>
            </a:r>
            <a:r>
              <a:rPr lang="en-US" altLang="ja-JP" dirty="0" smtClean="0"/>
              <a:t>UP</a:t>
            </a:r>
            <a:r>
              <a:rPr lang="ja-JP" altLang="en-US" dirty="0" smtClean="0"/>
              <a:t>。</a:t>
            </a:r>
            <a:endParaRPr lang="ja-JP" altLang="en-US" dirty="0"/>
          </a:p>
          <a:p>
            <a:pPr fontAlgn="base"/>
            <a:r>
              <a:rPr lang="ja-JP" altLang="en-US" dirty="0"/>
              <a:t> </a:t>
            </a:r>
          </a:p>
          <a:p>
            <a:pPr fontAlgn="base"/>
            <a:r>
              <a:rPr lang="ja-JP" altLang="en-US" dirty="0"/>
              <a:t>デザイン</a:t>
            </a:r>
            <a:r>
              <a:rPr lang="ja-JP" altLang="en-US" dirty="0" smtClean="0"/>
              <a:t>も扉材</a:t>
            </a:r>
            <a:r>
              <a:rPr lang="ja-JP" altLang="en-US" dirty="0"/>
              <a:t>と同じ色なので、インテリア的に見ても統一感があります。</a:t>
            </a:r>
          </a:p>
          <a:p>
            <a:pPr fontAlgn="base"/>
            <a:r>
              <a:rPr lang="ja-JP" altLang="en-US" dirty="0"/>
              <a:t> </a:t>
            </a:r>
          </a:p>
          <a:p>
            <a:pPr fontAlgn="base"/>
            <a:r>
              <a:rPr lang="ja-JP" altLang="en-US" dirty="0" smtClean="0"/>
              <a:t>横から側面が見える場合、エンドパネルを付けない場合、オフホワイトの素地の色になってしまいます。</a:t>
            </a:r>
            <a:endParaRPr lang="en-US" altLang="ja-JP" dirty="0" smtClean="0"/>
          </a:p>
          <a:p>
            <a:pPr fontAlgn="base"/>
            <a:r>
              <a:rPr lang="ja-JP" altLang="en-US" dirty="0"/>
              <a:t> </a:t>
            </a:r>
          </a:p>
          <a:p>
            <a:pPr fontAlgn="base"/>
            <a:r>
              <a:rPr lang="ja-JP" altLang="en-US" dirty="0"/>
              <a:t> </a:t>
            </a:r>
            <a:r>
              <a:rPr lang="ja-JP" altLang="en-US" dirty="0" smtClean="0"/>
              <a:t>エンドパネル</a:t>
            </a:r>
            <a:r>
              <a:rPr lang="ja-JP" altLang="en-US" dirty="0"/>
              <a:t>は基本的にはキッチンの扉と同じデザイン、カラーのものが使われます</a:t>
            </a:r>
            <a:r>
              <a:rPr lang="ja-JP" altLang="en-US" dirty="0" smtClean="0"/>
              <a:t>。</a:t>
            </a:r>
            <a:endParaRPr lang="en-US" altLang="ja-JP" dirty="0" smtClean="0"/>
          </a:p>
          <a:p>
            <a:pPr fontAlgn="base"/>
            <a:endParaRPr lang="en-US" altLang="ja-JP" dirty="0"/>
          </a:p>
          <a:p>
            <a:pPr fontAlgn="base"/>
            <a:r>
              <a:rPr lang="ja-JP" altLang="en-US" dirty="0" smtClean="0"/>
              <a:t>アレスタやリシェルなど扉の色のバリエーションが多く特徴的な面材の場合、必須です。</a:t>
            </a:r>
            <a:endParaRPr lang="ja-JP" altLang="en-US" dirty="0"/>
          </a:p>
          <a:p>
            <a:pPr fontAlgn="base"/>
            <a:r>
              <a:rPr lang="ja-JP" altLang="en-US" dirty="0"/>
              <a:t> </a:t>
            </a:r>
          </a:p>
          <a:p>
            <a:pPr fontAlgn="base"/>
            <a:r>
              <a:rPr lang="ja-JP" altLang="en-US" dirty="0"/>
              <a:t>最初に目に飛び込んでくるエンドパネルのデザインが床材や部屋のインテリアとうまくマッチしていないと、全体的に「イマイチ感」は否めない･･･。</a:t>
            </a:r>
          </a:p>
          <a:p>
            <a:pPr fontAlgn="base"/>
            <a:r>
              <a:rPr lang="ja-JP" altLang="en-US" dirty="0"/>
              <a:t> </a:t>
            </a:r>
          </a:p>
          <a:p>
            <a:pPr fontAlgn="base"/>
            <a:r>
              <a:rPr lang="ja-JP" altLang="en-US" dirty="0"/>
              <a:t>だからこそ、エンドパネルのデザインにはこだわりたいですし、それは結果的にキッチンのインテリアを洗練させることにもつながっていくわけです。</a:t>
            </a:r>
          </a:p>
          <a:p>
            <a:pPr fontAlgn="base"/>
            <a:r>
              <a:rPr lang="ja-JP" altLang="en-US" dirty="0"/>
              <a:t> </a:t>
            </a:r>
          </a:p>
          <a:p>
            <a:pPr fontAlgn="base"/>
            <a:r>
              <a:rPr lang="ja-JP" altLang="en-US" dirty="0" smtClean="0"/>
              <a:t>キッチンの</a:t>
            </a:r>
            <a:r>
              <a:rPr lang="ja-JP" altLang="en-US" dirty="0"/>
              <a:t>デザインを選ぶ際には</a:t>
            </a:r>
            <a:r>
              <a:rPr lang="ja-JP" altLang="en-US" dirty="0" smtClean="0"/>
              <a:t>、細かいディテールまでしっかりこだわっておかないと後悔することになってしまいますね。</a:t>
            </a:r>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p:txBody>
      </p:sp>
      <p:pic>
        <p:nvPicPr>
          <p:cNvPr id="19" name="図 18"/>
          <p:cNvPicPr>
            <a:picLocks noChangeAspect="1"/>
          </p:cNvPicPr>
          <p:nvPr/>
        </p:nvPicPr>
        <p:blipFill>
          <a:blip r:embed="rId3"/>
          <a:stretch>
            <a:fillRect/>
          </a:stretch>
        </p:blipFill>
        <p:spPr>
          <a:xfrm>
            <a:off x="174172" y="8823594"/>
            <a:ext cx="2832788" cy="3149301"/>
          </a:xfrm>
          <a:prstGeom prst="rect">
            <a:avLst/>
          </a:prstGeom>
        </p:spPr>
      </p:pic>
      <p:pic>
        <p:nvPicPr>
          <p:cNvPr id="22" name="図 21"/>
          <p:cNvPicPr>
            <a:picLocks noChangeAspect="1"/>
          </p:cNvPicPr>
          <p:nvPr/>
        </p:nvPicPr>
        <p:blipFill>
          <a:blip r:embed="rId4"/>
          <a:stretch>
            <a:fillRect/>
          </a:stretch>
        </p:blipFill>
        <p:spPr>
          <a:xfrm>
            <a:off x="3006960" y="8950114"/>
            <a:ext cx="2709743" cy="3022781"/>
          </a:xfrm>
          <a:prstGeom prst="rect">
            <a:avLst/>
          </a:prstGeom>
        </p:spPr>
      </p:pic>
      <p:grpSp>
        <p:nvGrpSpPr>
          <p:cNvPr id="30" name="図形グループ 29"/>
          <p:cNvGrpSpPr/>
          <p:nvPr/>
        </p:nvGrpSpPr>
        <p:grpSpPr>
          <a:xfrm>
            <a:off x="389106" y="1716139"/>
            <a:ext cx="5390768" cy="6883400"/>
            <a:chOff x="389106" y="1716139"/>
            <a:chExt cx="5390768" cy="6883400"/>
          </a:xfrm>
        </p:grpSpPr>
        <p:pic>
          <p:nvPicPr>
            <p:cNvPr id="24" name="図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74" y="1716139"/>
              <a:ext cx="5194300" cy="6883400"/>
            </a:xfrm>
            <a:prstGeom prst="rect">
              <a:avLst/>
            </a:prstGeom>
          </p:spPr>
        </p:pic>
        <p:sp>
          <p:nvSpPr>
            <p:cNvPr id="26" name="角丸四角形 25"/>
            <p:cNvSpPr/>
            <p:nvPr/>
          </p:nvSpPr>
          <p:spPr>
            <a:xfrm>
              <a:off x="389106" y="2354094"/>
              <a:ext cx="1400783" cy="2217906"/>
            </a:xfrm>
            <a:prstGeom prst="roundRect">
              <a:avLst/>
            </a:prstGeom>
            <a:noFill/>
            <a:ln w="317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389106" y="5763501"/>
              <a:ext cx="1400783" cy="2485554"/>
            </a:xfrm>
            <a:prstGeom prst="roundRect">
              <a:avLst/>
            </a:prstGeom>
            <a:noFill/>
            <a:ln w="317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43437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2655</TotalTime>
  <Words>2437</Words>
  <Application>Microsoft Macintosh PowerPoint</Application>
  <PresentationFormat>ユーザー設定</PresentationFormat>
  <Paragraphs>374</Paragraphs>
  <Slides>15</Slides>
  <Notes>7</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15</vt:i4>
      </vt:variant>
    </vt:vector>
  </HeadingPairs>
  <TitlesOfParts>
    <vt:vector size="22" baseType="lpstr">
      <vt:lpstr>Calibri</vt:lpstr>
      <vt:lpstr>Calibri Light</vt:lpstr>
      <vt:lpstr>Yu Gothic</vt:lpstr>
      <vt:lpstr>游ゴシック</vt:lpstr>
      <vt:lpstr>游ゴシック Light</vt:lpstr>
      <vt:lpstr>Arial</vt:lpstr>
      <vt:lpstr>ホワイト</vt:lpstr>
      <vt:lpstr>後悔しない！プロが教えるキッチン収納の選び方【絶対知るべき９項目】</vt:lpstr>
      <vt:lpstr>■高さ、幅の選び方 </vt:lpstr>
      <vt:lpstr>■人気の引き出し収納 </vt:lpstr>
      <vt:lpstr>■あると便利、おすすめのキャビネット </vt:lpstr>
      <vt:lpstr>■ゴミ箱スペースの考え方</vt:lpstr>
      <vt:lpstr>■おしゃれで使いやすい、吊戸棚の設計方法 </vt:lpstr>
      <vt:lpstr>■格段に収納量をUPさせる </vt:lpstr>
      <vt:lpstr>■後悔を防ぐ、オプションの選び方 〜キッチンのダストワゴン編〜 </vt:lpstr>
      <vt:lpstr>■後悔を防ぐ、オプションの選び方 〜キッチンのエンドパネル編〜</vt:lpstr>
      <vt:lpstr>■後悔を防ぐ、オプションの選び方 〜天板の選び方編〜</vt:lpstr>
      <vt:lpstr>■キッチン収納は安いものを買うと、ここが壊れる </vt:lpstr>
      <vt:lpstr>■おすすめの購入方法と施工方法</vt:lpstr>
      <vt:lpstr>■おすすめの購入方法と施工方法</vt:lpstr>
      <vt:lpstr>PowerPoint プレゼンテーション</vt:lpstr>
      <vt:lpstr>PowerPoint プレゼンテーション</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後悔しない！プロが教えるキッチン収納の設計方法【絶対知るべき１０項目】</dc:title>
  <dc:creator>中本 貴之</dc:creator>
  <cp:lastModifiedBy>中本 貴之</cp:lastModifiedBy>
  <cp:revision>59</cp:revision>
  <dcterms:created xsi:type="dcterms:W3CDTF">2020-02-22T07:05:34Z</dcterms:created>
  <dcterms:modified xsi:type="dcterms:W3CDTF">2020-02-24T03:34:25Z</dcterms:modified>
</cp:coreProperties>
</file>