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78" r:id="rId1"/>
  </p:sldMasterIdLst>
  <p:notesMasterIdLst>
    <p:notesMasterId r:id="rId4"/>
  </p:notesMasterIdLst>
  <p:sldIdLst>
    <p:sldId id="256" r:id="rId2"/>
    <p:sldId id="257" r:id="rId3"/>
  </p:sldIdLst>
  <p:sldSz cx="6858000" cy="9906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85" autoAdjust="0"/>
    <p:restoredTop sz="96129" autoAdjust="0"/>
  </p:normalViewPr>
  <p:slideViewPr>
    <p:cSldViewPr snapToGrid="0">
      <p:cViewPr varScale="1">
        <p:scale>
          <a:sx n="72" d="100"/>
          <a:sy n="72" d="100"/>
        </p:scale>
        <p:origin x="2246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901A49-775C-4B74-9E8D-61F881520CE8}" type="datetimeFigureOut">
              <a:rPr kumimoji="1" lang="ja-JP" altLang="en-US" smtClean="0"/>
              <a:t>2019/12/19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43138" y="1243013"/>
            <a:ext cx="2320925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386E96-C71F-44C2-8204-C89B94F48E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478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386E96-C71F-44C2-8204-C89B94F48EF7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66524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9832" y="2091269"/>
            <a:ext cx="4965726" cy="480939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9832" y="6900660"/>
            <a:ext cx="4965726" cy="1244273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2961E-0F52-4B5D-B262-A56E0A8D7892}" type="datetimeFigureOut">
              <a:rPr kumimoji="1" lang="ja-JP" altLang="en-US" smtClean="0"/>
              <a:t>2019/12/19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5BC03-E499-4A94-9127-3BBA180DBE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2903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パノラマ写真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33" y="6934181"/>
            <a:ext cx="4965725" cy="818622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9832" y="990600"/>
            <a:ext cx="4965726" cy="525874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832" y="7752803"/>
            <a:ext cx="4965725" cy="713140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2961E-0F52-4B5D-B262-A56E0A8D7892}" type="datetimeFigureOut">
              <a:rPr kumimoji="1" lang="ja-JP" altLang="en-US" smtClean="0"/>
              <a:t>2019/12/19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5BC03-E499-4A94-9127-3BBA180DBE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5220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キャプショ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32" y="2091267"/>
            <a:ext cx="4965726" cy="2861733"/>
          </a:xfrm>
        </p:spPr>
        <p:txBody>
          <a:bodyPr/>
          <a:lstStyle>
            <a:lvl1pPr>
              <a:defRPr sz="36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832" y="5283200"/>
            <a:ext cx="4965726" cy="3412067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2961E-0F52-4B5D-B262-A56E0A8D7892}" type="datetimeFigureOut">
              <a:rPr kumimoji="1" lang="ja-JP" altLang="en-US" smtClean="0"/>
              <a:t>2019/12/19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5BC03-E499-4A94-9127-3BBA180DBE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40817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6057" y="2091267"/>
            <a:ext cx="4500787" cy="3355985"/>
          </a:xfrm>
        </p:spPr>
        <p:txBody>
          <a:bodyPr/>
          <a:lstStyle>
            <a:lvl1pPr>
              <a:defRPr sz="36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086133" y="5447252"/>
            <a:ext cx="4095869" cy="494251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05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marL="0" lvl="0" indent="0">
              <a:buNone/>
            </a:pPr>
            <a:r>
              <a:rPr lang="ja-JP" altLang="en-US"/>
              <a:t>マスター テキストの書式設定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832" y="6284282"/>
            <a:ext cx="4965726" cy="2421467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2961E-0F52-4B5D-B262-A56E0A8D7892}" type="datetimeFigureOut">
              <a:rPr kumimoji="1" lang="ja-JP" altLang="en-US" smtClean="0"/>
              <a:t>2019/12/19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5BC03-E499-4A94-9127-3BBA180DBEB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505423" y="1402922"/>
            <a:ext cx="451193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49768" y="3775471"/>
            <a:ext cx="451193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11402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31" y="4512735"/>
            <a:ext cx="4965727" cy="2387927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9832" y="6900661"/>
            <a:ext cx="4965726" cy="1242800"/>
          </a:xfrm>
        </p:spPr>
        <p:txBody>
          <a:bodyPr anchor="t"/>
          <a:lstStyle>
            <a:lvl1pPr marL="0" indent="0" algn="l">
              <a:buNone/>
              <a:defRPr sz="15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2961E-0F52-4B5D-B262-A56E0A8D7892}" type="datetimeFigureOut">
              <a:rPr kumimoji="1" lang="ja-JP" altLang="en-US" smtClean="0"/>
              <a:t>2019/12/19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5BC03-E499-4A94-9127-3BBA180DBE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48876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6126" y="2861734"/>
            <a:ext cx="1658044" cy="832378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367106" y="3852334"/>
            <a:ext cx="1647063" cy="518459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185128" y="2861734"/>
            <a:ext cx="1652066" cy="832378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179190" y="3852334"/>
            <a:ext cx="1658003" cy="518459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008688" y="2861734"/>
            <a:ext cx="1649744" cy="832378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4008688" y="3852334"/>
            <a:ext cx="1649744" cy="518459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096501" y="3081867"/>
            <a:ext cx="0" cy="5723467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917273" y="3081867"/>
            <a:ext cx="0" cy="5729941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2961E-0F52-4B5D-B262-A56E0A8D7892}" type="datetimeFigureOut">
              <a:rPr kumimoji="1" lang="ja-JP" altLang="en-US" smtClean="0"/>
              <a:t>2019/12/19</a:t>
            </a:fld>
            <a:endParaRPr kumimoji="1" lang="ja-JP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5BC03-E499-4A94-9127-3BBA180DBE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6322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つの画像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7106" y="6140260"/>
            <a:ext cx="1654209" cy="832378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367106" y="3191934"/>
            <a:ext cx="1654209" cy="2201333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367106" y="6972640"/>
            <a:ext cx="1654209" cy="95216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188344" y="6140260"/>
            <a:ext cx="1648850" cy="832378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188343" y="3191934"/>
            <a:ext cx="1648850" cy="2201333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187582" y="6972639"/>
            <a:ext cx="1651034" cy="95216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008688" y="6140260"/>
            <a:ext cx="1649744" cy="832378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4008687" y="3191934"/>
            <a:ext cx="1649744" cy="2201333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4008619" y="6972636"/>
            <a:ext cx="1651928" cy="95216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096501" y="3081867"/>
            <a:ext cx="0" cy="5723467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917273" y="3081867"/>
            <a:ext cx="0" cy="5729941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2961E-0F52-4B5D-B262-A56E0A8D7892}" type="datetimeFigureOut">
              <a:rPr kumimoji="1" lang="ja-JP" altLang="en-US" smtClean="0"/>
              <a:t>2019/12/19</a:t>
            </a:fld>
            <a:endParaRPr kumimoji="1" lang="ja-JP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5BC03-E499-4A94-9127-3BBA180DBE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66856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2961E-0F52-4B5D-B262-A56E0A8D7892}" type="datetimeFigureOut">
              <a:rPr kumimoji="1" lang="ja-JP" altLang="en-US" smtClean="0"/>
              <a:t>2019/12/19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5BC03-E499-4A94-9127-3BBA180DBE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34972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672337" y="621421"/>
            <a:ext cx="986095" cy="8415514"/>
          </a:xfrm>
        </p:spPr>
        <p:txBody>
          <a:bodyPr vert="eaVert" anchor="b" anchorCtr="0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7106" y="1116852"/>
            <a:ext cx="4176609" cy="7920082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2961E-0F52-4B5D-B262-A56E0A8D7892}" type="datetimeFigureOut">
              <a:rPr kumimoji="1" lang="ja-JP" altLang="en-US" smtClean="0"/>
              <a:t>2019/12/19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5BC03-E499-4A94-9127-3BBA180DBE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5711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2961E-0F52-4B5D-B262-A56E0A8D7892}" type="datetimeFigureOut">
              <a:rPr kumimoji="1" lang="ja-JP" altLang="en-US" smtClean="0"/>
              <a:t>2019/12/19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5BC03-E499-4A94-9127-3BBA180DBE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7630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33" y="4133616"/>
            <a:ext cx="4965725" cy="276704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9832" y="6900661"/>
            <a:ext cx="4965726" cy="1242800"/>
          </a:xfrm>
        </p:spPr>
        <p:txBody>
          <a:bodyPr anchor="t"/>
          <a:lstStyle>
            <a:lvl1pPr marL="0" indent="0" algn="l">
              <a:buNone/>
              <a:defRPr sz="15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2961E-0F52-4B5D-B262-A56E0A8D7892}" type="datetimeFigureOut">
              <a:rPr kumimoji="1" lang="ja-JP" altLang="en-US" smtClean="0"/>
              <a:t>2019/12/19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5BC03-E499-4A94-9127-3BBA180DBE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8482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0775" y="2976388"/>
            <a:ext cx="2473585" cy="6060547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81482" y="2969913"/>
            <a:ext cx="2473586" cy="6067021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2961E-0F52-4B5D-B262-A56E0A8D7892}" type="datetimeFigureOut">
              <a:rPr kumimoji="1" lang="ja-JP" altLang="en-US" smtClean="0"/>
              <a:t>2019/12/19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5BC03-E499-4A94-9127-3BBA180DBE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1658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0775" y="2751667"/>
            <a:ext cx="2473584" cy="832378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775" y="3632200"/>
            <a:ext cx="2473585" cy="5404733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81482" y="2751667"/>
            <a:ext cx="2473585" cy="832378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181482" y="3632200"/>
            <a:ext cx="2473585" cy="5404733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2961E-0F52-4B5D-B262-A56E0A8D7892}" type="datetimeFigureOut">
              <a:rPr kumimoji="1" lang="ja-JP" altLang="en-US" smtClean="0"/>
              <a:t>2019/12/19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5BC03-E499-4A94-9127-3BBA180DBE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41737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2961E-0F52-4B5D-B262-A56E0A8D7892}" type="datetimeFigureOut">
              <a:rPr kumimoji="1" lang="ja-JP" altLang="en-US" smtClean="0"/>
              <a:t>2019/12/19</a:t>
            </a:fld>
            <a:endParaRPr kumimoji="1" lang="ja-JP" alt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5BC03-E499-4A94-9127-3BBA180DBE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8750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2961E-0F52-4B5D-B262-A56E0A8D7892}" type="datetimeFigureOut">
              <a:rPr kumimoji="1" lang="ja-JP" altLang="en-US" smtClean="0"/>
              <a:t>2019/12/19</a:t>
            </a:fld>
            <a:endParaRPr kumimoji="1" lang="ja-JP" alt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5BC03-E499-4A94-9127-3BBA180DBE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2372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31" y="2091267"/>
            <a:ext cx="1913597" cy="2091267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92048" y="2091267"/>
            <a:ext cx="2923510" cy="6604000"/>
          </a:xfrm>
        </p:spPr>
        <p:txBody>
          <a:bodyPr anchor="ctr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831" y="4520073"/>
            <a:ext cx="1913597" cy="418253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2961E-0F52-4B5D-B262-A56E0A8D7892}" type="datetimeFigureOut">
              <a:rPr kumimoji="1" lang="ja-JP" altLang="en-US" smtClean="0"/>
              <a:t>2019/12/19</a:t>
            </a:fld>
            <a:endParaRPr kumimoji="1" lang="ja-JP" alt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5BC03-E499-4A94-9127-3BBA180DBE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01601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42" y="2678277"/>
            <a:ext cx="2865506" cy="2274723"/>
          </a:xfrm>
        </p:spPr>
        <p:txBody>
          <a:bodyPr anchor="b">
            <a:normAutofit/>
          </a:bodyPr>
          <a:lstStyle>
            <a:lvl1pPr algn="l">
              <a:defRPr sz="27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910138" y="1651000"/>
            <a:ext cx="1800694" cy="660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831" y="5283200"/>
            <a:ext cx="2861046" cy="19812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2961E-0F52-4B5D-B262-A56E0A8D7892}" type="datetimeFigureOut">
              <a:rPr kumimoji="1" lang="ja-JP" altLang="en-US" smtClean="0"/>
              <a:t>2019/12/19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5BC03-E499-4A94-9127-3BBA180DBE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2405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4724574" y="2421467"/>
            <a:ext cx="2114550" cy="4072467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4267374" y="-660400"/>
            <a:ext cx="1200150" cy="2311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4724574" y="8805333"/>
            <a:ext cx="742950" cy="1430867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15491" y="3852333"/>
            <a:ext cx="3143250" cy="6053667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629841" y="4182533"/>
            <a:ext cx="1771650" cy="3412067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5809233" y="0"/>
            <a:ext cx="514350" cy="1588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3533" y="653926"/>
            <a:ext cx="5291535" cy="20229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0775" y="2965337"/>
            <a:ext cx="5033741" cy="60601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5277284" y="2720954"/>
            <a:ext cx="1430865" cy="17149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B92961E-0F52-4B5D-B262-A56E0A8D7892}" type="datetimeFigureOut">
              <a:rPr kumimoji="1" lang="ja-JP" altLang="en-US" smtClean="0"/>
              <a:t>2019/12/19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3334795" y="4793154"/>
            <a:ext cx="5575259" cy="1714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824824" y="427175"/>
            <a:ext cx="471610" cy="11088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1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5BC03-E499-4A94-9127-3BBA180DBE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16359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79" r:id="rId1"/>
    <p:sldLayoutId id="2147484080" r:id="rId2"/>
    <p:sldLayoutId id="2147484081" r:id="rId3"/>
    <p:sldLayoutId id="2147484082" r:id="rId4"/>
    <p:sldLayoutId id="2147484083" r:id="rId5"/>
    <p:sldLayoutId id="2147484084" r:id="rId6"/>
    <p:sldLayoutId id="2147484085" r:id="rId7"/>
    <p:sldLayoutId id="2147484086" r:id="rId8"/>
    <p:sldLayoutId id="2147484087" r:id="rId9"/>
    <p:sldLayoutId id="2147484088" r:id="rId10"/>
    <p:sldLayoutId id="2147484089" r:id="rId11"/>
    <p:sldLayoutId id="2147484090" r:id="rId12"/>
    <p:sldLayoutId id="2147484091" r:id="rId13"/>
    <p:sldLayoutId id="2147484092" r:id="rId14"/>
    <p:sldLayoutId id="2147484093" r:id="rId15"/>
    <p:sldLayoutId id="2147484094" r:id="rId16"/>
    <p:sldLayoutId id="2147484095" r:id="rId17"/>
  </p:sldLayoutIdLst>
  <p:txStyles>
    <p:titleStyle>
      <a:lvl1pPr algn="l" defTabSz="342905" rtl="0" eaLnBrk="1" latinLnBrk="0" hangingPunct="1">
        <a:spcBef>
          <a:spcPct val="0"/>
        </a:spcBef>
        <a:buNone/>
        <a:defRPr kumimoji="1" sz="315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257180" indent="-257180" algn="l" defTabSz="342905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kumimoji="1" sz="15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557222" indent="-214316" algn="l" defTabSz="342905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kumimoji="1" sz="135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857265" indent="-171453" algn="l" defTabSz="342905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kumimoji="1" sz="12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200170" indent="-171453" algn="l" defTabSz="342905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kumimoji="1" sz="105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1543076" indent="-171453" algn="l" defTabSz="342905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kumimoji="1" sz="105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1885982" indent="-171453" algn="l" defTabSz="342905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kumimoji="1" sz="105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228887" indent="-171453" algn="l" defTabSz="342905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kumimoji="1" sz="105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2571793" indent="-171453" algn="l" defTabSz="342905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kumimoji="1" sz="105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2914698" indent="-171453" algn="l" defTabSz="342905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kumimoji="1" sz="105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342905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5" algn="l" defTabSz="342905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1" algn="l" defTabSz="342905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17" algn="l" defTabSz="342905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23" algn="l" defTabSz="342905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29" algn="l" defTabSz="342905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35" algn="l" defTabSz="342905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40" algn="l" defTabSz="342905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46" algn="l" defTabSz="342905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jp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53F6255-C1AF-4F06-92AC-9BB2B3FAC510}"/>
              </a:ext>
            </a:extLst>
          </p:cNvPr>
          <p:cNvSpPr txBox="1"/>
          <p:nvPr/>
        </p:nvSpPr>
        <p:spPr>
          <a:xfrm>
            <a:off x="0" y="794639"/>
            <a:ext cx="685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spc="-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ホテル</a:t>
            </a:r>
            <a:r>
              <a:rPr kumimoji="1" lang="ja-JP" altLang="en-US" sz="2400" spc="-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に</a:t>
            </a:r>
            <a:r>
              <a:rPr kumimoji="1" lang="ja-JP" altLang="en-US" sz="2800" spc="-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泊まる</a:t>
            </a:r>
            <a:r>
              <a:rPr kumimoji="1" lang="ja-JP" altLang="en-US" sz="3600" b="1" spc="-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京都の旅</a:t>
            </a:r>
            <a:endParaRPr kumimoji="1" lang="en-US" altLang="ja-JP" sz="3200" b="1" spc="-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吹き出し: 円形 4">
            <a:extLst>
              <a:ext uri="{FF2B5EF4-FFF2-40B4-BE49-F238E27FC236}">
                <a16:creationId xmlns:a16="http://schemas.microsoft.com/office/drawing/2014/main" id="{B557B738-3A5E-4329-A08B-9136BA31EF70}"/>
              </a:ext>
            </a:extLst>
          </p:cNvPr>
          <p:cNvSpPr/>
          <p:nvPr/>
        </p:nvSpPr>
        <p:spPr>
          <a:xfrm>
            <a:off x="2854334" y="167968"/>
            <a:ext cx="3802380" cy="388620"/>
          </a:xfrm>
          <a:prstGeom prst="wedgeEllipseCallout">
            <a:avLst>
              <a:gd name="adj1" fmla="val -23949"/>
              <a:gd name="adj2" fmla="val 115860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2020</a:t>
            </a:r>
            <a:r>
              <a:rPr kumimoji="1" lang="ja-JP" altLang="en-US" dirty="0">
                <a:solidFill>
                  <a:schemeClr val="tx1"/>
                </a:solidFill>
              </a:rPr>
              <a:t>年</a:t>
            </a:r>
            <a:r>
              <a:rPr kumimoji="1" lang="en-US" altLang="ja-JP" dirty="0">
                <a:solidFill>
                  <a:schemeClr val="tx1"/>
                </a:solidFill>
              </a:rPr>
              <a:t>6</a:t>
            </a:r>
            <a:r>
              <a:rPr kumimoji="1" lang="ja-JP" altLang="en-US" dirty="0">
                <a:solidFill>
                  <a:schemeClr val="tx1"/>
                </a:solidFill>
              </a:rPr>
              <a:t>月</a:t>
            </a:r>
            <a:r>
              <a:rPr kumimoji="1" lang="en-US" altLang="ja-JP" dirty="0">
                <a:solidFill>
                  <a:schemeClr val="tx1"/>
                </a:solidFill>
              </a:rPr>
              <a:t>27</a:t>
            </a:r>
            <a:r>
              <a:rPr kumimoji="1" lang="ja-JP" altLang="en-US" dirty="0">
                <a:solidFill>
                  <a:schemeClr val="tx1"/>
                </a:solidFill>
              </a:rPr>
              <a:t>日開業予定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09D24D7-4833-4F99-9EA7-B6B25228CA08}"/>
              </a:ext>
            </a:extLst>
          </p:cNvPr>
          <p:cNvSpPr txBox="1"/>
          <p:nvPr/>
        </p:nvSpPr>
        <p:spPr>
          <a:xfrm>
            <a:off x="1069432" y="1638360"/>
            <a:ext cx="53359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・往復新幹線でラクラク</a:t>
            </a:r>
            <a:endParaRPr kumimoji="1" lang="en-US" altLang="ja-JP" sz="1600" dirty="0"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  <a:p>
            <a:r>
              <a:rPr kumimoji="1" lang="ja-JP" altLang="en-US" sz="1600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・</a:t>
            </a:r>
            <a:r>
              <a:rPr kumimoji="1" lang="en-US" altLang="ja-JP" sz="1600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15</a:t>
            </a:r>
            <a:r>
              <a:rPr kumimoji="1" lang="ja-JP" altLang="en-US" sz="1600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名様より貸切バス利用</a:t>
            </a:r>
            <a:endParaRPr kumimoji="1" lang="en-US" altLang="ja-JP" sz="1600" dirty="0"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  <a:p>
            <a:r>
              <a:rPr kumimoji="1" lang="ja-JP" altLang="en-US" sz="1600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・オリジナルコースで大満足（完全オーダーメイド）</a:t>
            </a:r>
            <a:endParaRPr kumimoji="1" lang="en-US" altLang="ja-JP" sz="1600" dirty="0"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  <a:p>
            <a:r>
              <a:rPr kumimoji="1" lang="ja-JP" altLang="en-US" sz="1600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・宿泊は新築の「ホテルエミオン京都」で決まり！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DBADF73-7885-486E-B007-233CC37E2EC5}"/>
              </a:ext>
            </a:extLst>
          </p:cNvPr>
          <p:cNvSpPr txBox="1"/>
          <p:nvPr/>
        </p:nvSpPr>
        <p:spPr>
          <a:xfrm>
            <a:off x="82642" y="151367"/>
            <a:ext cx="1280160" cy="338554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ja-JP" altLang="en-US" sz="1600" dirty="0"/>
              <a:t>団体企画用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248C422-C265-455E-9856-3B9D37FC6725}"/>
              </a:ext>
            </a:extLst>
          </p:cNvPr>
          <p:cNvSpPr txBox="1"/>
          <p:nvPr/>
        </p:nvSpPr>
        <p:spPr>
          <a:xfrm>
            <a:off x="121600" y="2854008"/>
            <a:ext cx="6645280" cy="2423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u="sng" dirty="0"/>
              <a:t>ホテルのおすすめポイント</a:t>
            </a:r>
            <a:endParaRPr kumimoji="1" lang="en-US" altLang="ja-JP" u="sng" dirty="0"/>
          </a:p>
          <a:p>
            <a:pPr>
              <a:lnSpc>
                <a:spcPct val="150000"/>
              </a:lnSpc>
            </a:pPr>
            <a:r>
              <a:rPr kumimoji="1" lang="ja-JP" altLang="en-US" sz="1200" dirty="0"/>
              <a:t>アクセスが便利　･･･ </a:t>
            </a:r>
            <a:r>
              <a:rPr kumimoji="1" lang="ja-JP" altLang="en-US" sz="1200" spc="-150" dirty="0"/>
              <a:t>京都駅より</a:t>
            </a:r>
            <a:r>
              <a:rPr kumimoji="1" lang="en-US" altLang="ja-JP" sz="1200" spc="-150" dirty="0"/>
              <a:t>1</a:t>
            </a:r>
            <a:r>
              <a:rPr kumimoji="1" lang="ja-JP" altLang="en-US" sz="1200" spc="-150" dirty="0"/>
              <a:t>駅（</a:t>
            </a:r>
            <a:r>
              <a:rPr kumimoji="1" lang="en-US" altLang="ja-JP" sz="1200" spc="-150" dirty="0"/>
              <a:t>3</a:t>
            </a:r>
            <a:r>
              <a:rPr kumimoji="1" lang="ja-JP" altLang="en-US" sz="1200" spc="-150" dirty="0"/>
              <a:t>分）「梅小路京都西」駅より連絡通路にて徒歩</a:t>
            </a:r>
            <a:r>
              <a:rPr kumimoji="1" lang="en-US" altLang="ja-JP" sz="1200" spc="-150" dirty="0"/>
              <a:t>2</a:t>
            </a:r>
            <a:r>
              <a:rPr kumimoji="1" lang="ja-JP" altLang="en-US" sz="1200" spc="-150" dirty="0"/>
              <a:t>分</a:t>
            </a:r>
            <a:endParaRPr kumimoji="1" lang="en-US" altLang="ja-JP" sz="1200" spc="-150" dirty="0"/>
          </a:p>
          <a:p>
            <a:pPr>
              <a:lnSpc>
                <a:spcPct val="150000"/>
              </a:lnSpc>
            </a:pPr>
            <a:r>
              <a:rPr kumimoji="1" lang="ja-JP" altLang="en-US" sz="1200" dirty="0"/>
              <a:t>ゆとりの客室　　･･･ </a:t>
            </a:r>
            <a:r>
              <a:rPr kumimoji="1" lang="en-US" altLang="ja-JP" sz="1200" spc="-150" dirty="0"/>
              <a:t>2</a:t>
            </a:r>
            <a:r>
              <a:rPr kumimoji="1" lang="ja-JP" altLang="en-US" sz="1200" spc="-150" dirty="0"/>
              <a:t>～</a:t>
            </a:r>
            <a:r>
              <a:rPr kumimoji="1" lang="en-US" altLang="ja-JP" sz="1200" spc="-150" dirty="0"/>
              <a:t>5</a:t>
            </a:r>
            <a:r>
              <a:rPr kumimoji="1" lang="ja-JP" altLang="en-US" sz="1200" spc="-150" dirty="0"/>
              <a:t>名様まで宿泊可能な全</a:t>
            </a:r>
            <a:r>
              <a:rPr kumimoji="1" lang="en-US" altLang="ja-JP" sz="1200" spc="-150" dirty="0"/>
              <a:t>8</a:t>
            </a:r>
            <a:r>
              <a:rPr kumimoji="1" lang="ja-JP" altLang="en-US" sz="1200" spc="-150" dirty="0"/>
              <a:t>タイプ（ワイワイ楽しめる人気の和洋室もあります）</a:t>
            </a:r>
            <a:endParaRPr kumimoji="1" lang="en-US" altLang="ja-JP" sz="1200" spc="-150" dirty="0"/>
          </a:p>
          <a:p>
            <a:pPr>
              <a:lnSpc>
                <a:spcPct val="150000"/>
              </a:lnSpc>
            </a:pPr>
            <a:r>
              <a:rPr kumimoji="1" lang="ja-JP" altLang="en-US" sz="1200" dirty="0"/>
              <a:t>くつろぎの大浴場･･･ </a:t>
            </a:r>
            <a:r>
              <a:rPr kumimoji="1" lang="ja-JP" altLang="en-US" sz="1200" spc="-150" dirty="0"/>
              <a:t>宿泊者専用で無料の大浴場「ほほえみの湯」でリフレッシュ</a:t>
            </a:r>
            <a:endParaRPr kumimoji="1" lang="en-US" altLang="ja-JP" sz="1200" spc="-150" dirty="0"/>
          </a:p>
          <a:p>
            <a:pPr>
              <a:lnSpc>
                <a:spcPct val="150000"/>
              </a:lnSpc>
            </a:pPr>
            <a:r>
              <a:rPr kumimoji="1" lang="ja-JP" altLang="en-US" sz="1200" spc="-150" dirty="0"/>
              <a:t>　　　　　　　　　　　（ジェットバス・サウナ完備）</a:t>
            </a:r>
            <a:endParaRPr kumimoji="1" lang="en-US" altLang="ja-JP" sz="1200" spc="-150" dirty="0"/>
          </a:p>
          <a:p>
            <a:pPr>
              <a:lnSpc>
                <a:spcPct val="150000"/>
              </a:lnSpc>
            </a:pPr>
            <a:r>
              <a:rPr kumimoji="1" lang="ja-JP" altLang="en-US" sz="1200" dirty="0"/>
              <a:t>ながめも良好　　･･･ 屋上</a:t>
            </a:r>
            <a:r>
              <a:rPr kumimoji="1" lang="en-US" altLang="ja-JP" sz="1200" dirty="0"/>
              <a:t>8F</a:t>
            </a:r>
            <a:r>
              <a:rPr kumimoji="1" lang="ja-JP" altLang="en-US" sz="1200" dirty="0" err="1"/>
              <a:t>には</a:t>
            </a:r>
            <a:r>
              <a:rPr kumimoji="1" lang="ja-JP" altLang="en-US" sz="1200" dirty="0"/>
              <a:t>京都の街並を一望できる「展望デッキ」もあります。</a:t>
            </a:r>
            <a:endParaRPr kumimoji="1" lang="en-US" altLang="ja-JP" sz="1200" dirty="0"/>
          </a:p>
          <a:p>
            <a:pPr>
              <a:lnSpc>
                <a:spcPct val="150000"/>
              </a:lnSpc>
            </a:pPr>
            <a:r>
              <a:rPr kumimoji="1" lang="ja-JP" altLang="en-US" sz="1200" dirty="0"/>
              <a:t>買物・飲食ＯＫ　･･･ </a:t>
            </a:r>
            <a:r>
              <a:rPr kumimoji="1" lang="ja-JP" altLang="en-US" sz="1200" spc="-150" dirty="0"/>
              <a:t>ホテルの</a:t>
            </a:r>
            <a:r>
              <a:rPr kumimoji="1" lang="en-US" altLang="ja-JP" sz="1200" spc="-150" dirty="0"/>
              <a:t>1</a:t>
            </a:r>
            <a:r>
              <a:rPr kumimoji="1" lang="ja-JP" altLang="en-US" sz="1200" spc="-150" dirty="0"/>
              <a:t>～</a:t>
            </a:r>
            <a:r>
              <a:rPr kumimoji="1" lang="en-US" altLang="ja-JP" sz="1200" spc="-150" dirty="0"/>
              <a:t>2F</a:t>
            </a:r>
            <a:r>
              <a:rPr kumimoji="1" lang="ja-JP" altLang="en-US" sz="1200" spc="-150" dirty="0" err="1"/>
              <a:t>には</a:t>
            </a:r>
            <a:r>
              <a:rPr kumimoji="1" lang="ja-JP" altLang="en-US" sz="1200" spc="-150" dirty="0"/>
              <a:t>京都の「食」と「職」をテーマのお店があり便利です。</a:t>
            </a:r>
            <a:endParaRPr kumimoji="1" lang="en-US" altLang="ja-JP" sz="1200" spc="-150" dirty="0"/>
          </a:p>
          <a:p>
            <a:pPr>
              <a:lnSpc>
                <a:spcPct val="150000"/>
              </a:lnSpc>
            </a:pPr>
            <a:r>
              <a:rPr kumimoji="1" lang="ja-JP" altLang="en-US" sz="1200" spc="-150" dirty="0"/>
              <a:t>　　　　　　　　　　　（</a:t>
            </a:r>
            <a:r>
              <a:rPr kumimoji="1" lang="en-US" altLang="ja-JP" sz="1200" spc="-150" dirty="0"/>
              <a:t>3</a:t>
            </a:r>
            <a:r>
              <a:rPr kumimoji="1" lang="ja-JP" altLang="en-US" sz="1200" spc="-150" dirty="0"/>
              <a:t>～</a:t>
            </a:r>
            <a:r>
              <a:rPr kumimoji="1" lang="en-US" altLang="ja-JP" sz="1200" spc="-150" dirty="0"/>
              <a:t>8F</a:t>
            </a:r>
            <a:r>
              <a:rPr kumimoji="1" lang="ja-JP" altLang="en-US" sz="1200" spc="-150" dirty="0"/>
              <a:t>はホテル）</a:t>
            </a:r>
          </a:p>
        </p:txBody>
      </p:sp>
      <p:graphicFrame>
        <p:nvGraphicFramePr>
          <p:cNvPr id="9" name="表 8">
            <a:extLst>
              <a:ext uri="{FF2B5EF4-FFF2-40B4-BE49-F238E27FC236}">
                <a16:creationId xmlns:a16="http://schemas.microsoft.com/office/drawing/2014/main" id="{1C0BC96D-65A0-4D3F-A749-ED8C808963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7835283"/>
              </p:ext>
            </p:extLst>
          </p:nvPr>
        </p:nvGraphicFramePr>
        <p:xfrm>
          <a:off x="82642" y="7354569"/>
          <a:ext cx="6697980" cy="20233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3958">
                  <a:extLst>
                    <a:ext uri="{9D8B030D-6E8A-4147-A177-3AD203B41FA5}">
                      <a16:colId xmlns:a16="http://schemas.microsoft.com/office/drawing/2014/main" val="4046505067"/>
                    </a:ext>
                  </a:extLst>
                </a:gridCol>
                <a:gridCol w="6044022">
                  <a:extLst>
                    <a:ext uri="{9D8B030D-6E8A-4147-A177-3AD203B41FA5}">
                      <a16:colId xmlns:a16="http://schemas.microsoft.com/office/drawing/2014/main" val="950296589"/>
                    </a:ext>
                  </a:extLst>
                </a:gridCol>
              </a:tblGrid>
              <a:tr h="1011655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/>
                        <a:t>1</a:t>
                      </a:r>
                      <a:r>
                        <a:rPr kumimoji="1" lang="ja-JP" altLang="en-US" dirty="0"/>
                        <a:t>日目</a:t>
                      </a:r>
                      <a:endParaRPr kumimoji="1" lang="en-US" altLang="ja-JP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/>
                        <a:t>東京</a:t>
                      </a:r>
                      <a:r>
                        <a:rPr kumimoji="1" lang="en-US" altLang="ja-JP" sz="1200" dirty="0"/>
                        <a:t>､</a:t>
                      </a:r>
                      <a:r>
                        <a:rPr kumimoji="1" lang="ja-JP" altLang="en-US" sz="1200" dirty="0"/>
                        <a:t>品川</a:t>
                      </a:r>
                      <a:r>
                        <a:rPr kumimoji="1" lang="en-US" altLang="ja-JP" sz="1200" dirty="0"/>
                        <a:t>､</a:t>
                      </a:r>
                      <a:r>
                        <a:rPr kumimoji="1" lang="ja-JP" altLang="en-US" sz="1200" dirty="0"/>
                        <a:t>新横浜駅より　🚄　新幹線のぞみまたはひかり号　🚄　京都駅</a:t>
                      </a:r>
                      <a:endParaRPr kumimoji="1" lang="en-US" altLang="ja-JP" sz="1200" dirty="0"/>
                    </a:p>
                    <a:p>
                      <a:r>
                        <a:rPr kumimoji="1" lang="ja-JP" altLang="en-US" sz="1200" dirty="0"/>
                        <a:t>京都駅にて貸切バスにのりかえ</a:t>
                      </a:r>
                      <a:endParaRPr kumimoji="1" lang="en-US" altLang="ja-JP" sz="1200" dirty="0"/>
                    </a:p>
                    <a:p>
                      <a:r>
                        <a:rPr kumimoji="1" lang="ja-JP" altLang="en-US" sz="1200" dirty="0"/>
                        <a:t>京都ならではの観光･体験･お食事を存分にお楽しみください。</a:t>
                      </a:r>
                      <a:endParaRPr kumimoji="1" lang="en-US" altLang="ja-JP" sz="1200" dirty="0"/>
                    </a:p>
                    <a:p>
                      <a:endParaRPr kumimoji="1" lang="en-US" altLang="ja-JP" sz="1200" dirty="0"/>
                    </a:p>
                    <a:p>
                      <a:pPr algn="r"/>
                      <a:r>
                        <a:rPr kumimoji="1" lang="ja-JP" altLang="en-US" sz="1200" dirty="0"/>
                        <a:t>ホテルエミオン京都宿泊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674684"/>
                  </a:ext>
                </a:extLst>
              </a:tr>
              <a:tr h="1011655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/>
                        <a:t>2</a:t>
                      </a:r>
                      <a:r>
                        <a:rPr kumimoji="1" lang="ja-JP" altLang="en-US" dirty="0"/>
                        <a:t>日目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/>
                        <a:t>ホテルにて種類豊富なビュッフェスタイルのご朝食</a:t>
                      </a:r>
                      <a:endParaRPr kumimoji="1" lang="en-US" altLang="ja-JP" sz="1200" dirty="0"/>
                    </a:p>
                    <a:p>
                      <a:r>
                        <a:rPr kumimoji="1" lang="ja-JP" altLang="en-US" sz="1200" dirty="0"/>
                        <a:t>ホテルより貸切バスにて</a:t>
                      </a:r>
                      <a:endParaRPr kumimoji="1" lang="en-US" altLang="ja-JP" sz="1200" dirty="0"/>
                    </a:p>
                    <a:p>
                      <a:r>
                        <a:rPr kumimoji="1" lang="ja-JP" altLang="en-US" sz="1200" dirty="0"/>
                        <a:t>京都ならではの観光･体験･お食事を存分にお楽しみください。</a:t>
                      </a:r>
                      <a:endParaRPr kumimoji="1" lang="en-US" altLang="ja-JP" sz="1200" dirty="0"/>
                    </a:p>
                    <a:p>
                      <a:endParaRPr kumimoji="1" lang="en-US" altLang="ja-JP" sz="1200" dirty="0"/>
                    </a:p>
                    <a:p>
                      <a:r>
                        <a:rPr kumimoji="1" lang="ja-JP" altLang="en-US" sz="1200" dirty="0"/>
                        <a:t>京都駅より　🚄　新幹線のぞみまたはひかり号　🚄　新横浜</a:t>
                      </a:r>
                      <a:r>
                        <a:rPr kumimoji="1" lang="en-US" altLang="ja-JP" sz="1200" dirty="0"/>
                        <a:t>､</a:t>
                      </a:r>
                      <a:r>
                        <a:rPr kumimoji="1" lang="ja-JP" altLang="en-US" sz="1200" dirty="0"/>
                        <a:t>品川</a:t>
                      </a:r>
                      <a:r>
                        <a:rPr kumimoji="1" lang="en-US" altLang="ja-JP" sz="1200" dirty="0"/>
                        <a:t>､</a:t>
                      </a:r>
                      <a:r>
                        <a:rPr kumimoji="1" lang="ja-JP" altLang="en-US" sz="1200" dirty="0"/>
                        <a:t>東京駅着後解散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886251"/>
                  </a:ext>
                </a:extLst>
              </a:tr>
            </a:tbl>
          </a:graphicData>
        </a:graphic>
      </p:graphicFrame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62226C7-8424-4E30-A065-231FF13D0561}"/>
              </a:ext>
            </a:extLst>
          </p:cNvPr>
          <p:cNvSpPr txBox="1"/>
          <p:nvPr/>
        </p:nvSpPr>
        <p:spPr>
          <a:xfrm>
            <a:off x="77378" y="7053856"/>
            <a:ext cx="21514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コースイメージ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4549B73-93A2-4A97-928A-62BD08A0377F}"/>
              </a:ext>
            </a:extLst>
          </p:cNvPr>
          <p:cNvSpPr txBox="1"/>
          <p:nvPr/>
        </p:nvSpPr>
        <p:spPr>
          <a:xfrm>
            <a:off x="60822" y="9548007"/>
            <a:ext cx="66979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spc="-150" dirty="0"/>
              <a:t>おすすめする観光･体験･お食事メニューは裏面よりお選びください。</a:t>
            </a: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796012D6-17F4-43E9-968A-1CCFE400C1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44" t="4656" r="5979" b="2593"/>
          <a:stretch/>
        </p:blipFill>
        <p:spPr>
          <a:xfrm>
            <a:off x="95250" y="5249017"/>
            <a:ext cx="1603232" cy="1190627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DC1379CA-E9D3-498F-A793-3EB903E9FF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130"/>
          <a:stretch/>
        </p:blipFill>
        <p:spPr>
          <a:xfrm>
            <a:off x="3521218" y="5249017"/>
            <a:ext cx="1577073" cy="1190627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700FA8B6-95FA-4D2F-85B8-BB24BC189C0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8982"/>
          <a:stretch/>
        </p:blipFill>
        <p:spPr>
          <a:xfrm>
            <a:off x="5175631" y="5249017"/>
            <a:ext cx="1583171" cy="1190627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26288256-946F-4927-9751-B00A1BB683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0662" y="5243650"/>
            <a:ext cx="1707216" cy="1195994"/>
          </a:xfrm>
          <a:prstGeom prst="rect">
            <a:avLst/>
          </a:prstGeom>
        </p:spPr>
      </p:pic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BFEA1263-C24D-4D66-8AA4-8CEDDCA0EA9D}"/>
              </a:ext>
            </a:extLst>
          </p:cNvPr>
          <p:cNvSpPr txBox="1"/>
          <p:nvPr/>
        </p:nvSpPr>
        <p:spPr>
          <a:xfrm>
            <a:off x="137032" y="6426187"/>
            <a:ext cx="15849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/>
              <a:t>外観（完成予定パース）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2F71ED8F-58F8-4B4C-A787-49F4973A1698}"/>
              </a:ext>
            </a:extLst>
          </p:cNvPr>
          <p:cNvSpPr txBox="1"/>
          <p:nvPr/>
        </p:nvSpPr>
        <p:spPr>
          <a:xfrm>
            <a:off x="5529066" y="6415819"/>
            <a:ext cx="8763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/>
              <a:t>展望デッキ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EAA6BDD6-02F9-404F-A679-DE494BD40AD6}"/>
              </a:ext>
            </a:extLst>
          </p:cNvPr>
          <p:cNvSpPr txBox="1"/>
          <p:nvPr/>
        </p:nvSpPr>
        <p:spPr>
          <a:xfrm>
            <a:off x="3978284" y="6415820"/>
            <a:ext cx="66294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/>
              <a:t>大浴場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438CBD8-B54D-467E-BD5C-F0D2792EC72C}"/>
              </a:ext>
            </a:extLst>
          </p:cNvPr>
          <p:cNvSpPr txBox="1"/>
          <p:nvPr/>
        </p:nvSpPr>
        <p:spPr>
          <a:xfrm>
            <a:off x="1698482" y="6404019"/>
            <a:ext cx="1760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/>
              <a:t>エミオンフォース</a:t>
            </a:r>
            <a:endParaRPr kumimoji="1" lang="en-US" altLang="ja-JP" sz="900" dirty="0"/>
          </a:p>
          <a:p>
            <a:pPr algn="ctr"/>
            <a:r>
              <a:rPr kumimoji="1" lang="ja-JP" altLang="en-US" sz="900" dirty="0"/>
              <a:t>（</a:t>
            </a:r>
            <a:r>
              <a:rPr kumimoji="1" lang="en-US" altLang="ja-JP" sz="900" dirty="0"/>
              <a:t>43</a:t>
            </a:r>
            <a:r>
              <a:rPr kumimoji="1" lang="ja-JP" altLang="en-US" sz="900" dirty="0"/>
              <a:t>㎡</a:t>
            </a:r>
            <a:r>
              <a:rPr kumimoji="1" lang="en-US" altLang="ja-JP" sz="900" dirty="0"/>
              <a:t>/4</a:t>
            </a:r>
            <a:r>
              <a:rPr kumimoji="1" lang="ja-JP" altLang="en-US" sz="900" dirty="0"/>
              <a:t>名様まで利用可）</a:t>
            </a:r>
          </a:p>
        </p:txBody>
      </p:sp>
    </p:spTree>
    <p:extLst>
      <p:ext uri="{BB962C8B-B14F-4D97-AF65-F5344CB8AC3E}">
        <p14:creationId xmlns:p14="http://schemas.microsoft.com/office/powerpoint/2010/main" val="3862109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98BE54-CAD9-473F-B4D0-652DF65A7CE6}"/>
              </a:ext>
            </a:extLst>
          </p:cNvPr>
          <p:cNvSpPr txBox="1"/>
          <p:nvPr/>
        </p:nvSpPr>
        <p:spPr>
          <a:xfrm>
            <a:off x="252138" y="229727"/>
            <a:ext cx="61740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i="1" dirty="0"/>
              <a:t>おすすめする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8F6C670-8D2E-47AB-A81D-BBCF81D8B64C}"/>
              </a:ext>
            </a:extLst>
          </p:cNvPr>
          <p:cNvSpPr txBox="1"/>
          <p:nvPr/>
        </p:nvSpPr>
        <p:spPr>
          <a:xfrm>
            <a:off x="927100" y="714820"/>
            <a:ext cx="4879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①観光・体験メニュー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FC80835-A238-4116-8DD6-A6D442FAF7F7}"/>
              </a:ext>
            </a:extLst>
          </p:cNvPr>
          <p:cNvSpPr txBox="1"/>
          <p:nvPr/>
        </p:nvSpPr>
        <p:spPr>
          <a:xfrm>
            <a:off x="784164" y="4802180"/>
            <a:ext cx="4806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②お食事メニュー</a:t>
            </a:r>
          </a:p>
        </p:txBody>
      </p: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E7E32BD2-C042-4390-98E3-1D7C7F50D781}"/>
              </a:ext>
            </a:extLst>
          </p:cNvPr>
          <p:cNvCxnSpPr>
            <a:cxnSpLocks/>
          </p:cNvCxnSpPr>
          <p:nvPr/>
        </p:nvCxnSpPr>
        <p:spPr>
          <a:xfrm>
            <a:off x="151721" y="7452360"/>
            <a:ext cx="6454140" cy="0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372EAEA5-327B-4EBF-B95A-9EDB298F22AA}"/>
              </a:ext>
            </a:extLst>
          </p:cNvPr>
          <p:cNvSpPr/>
          <p:nvPr/>
        </p:nvSpPr>
        <p:spPr>
          <a:xfrm>
            <a:off x="83820" y="1199913"/>
            <a:ext cx="1629252" cy="166115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50" dirty="0">
                <a:solidFill>
                  <a:schemeClr val="bg1"/>
                </a:solidFill>
              </a:rPr>
              <a:t>世界遺産　平等院</a:t>
            </a:r>
            <a:endParaRPr kumimoji="1" lang="en-US" altLang="ja-JP" sz="1050" dirty="0">
              <a:solidFill>
                <a:schemeClr val="bg1"/>
              </a:solidFill>
            </a:endParaRPr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r>
              <a:rPr kumimoji="1" lang="ja-JP" altLang="en-US" sz="800" dirty="0"/>
              <a:t>平安貴族が想像した“極楽浄土”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88D5ECD7-9B7C-4685-A75C-627DF240CB32}"/>
              </a:ext>
            </a:extLst>
          </p:cNvPr>
          <p:cNvSpPr/>
          <p:nvPr/>
        </p:nvSpPr>
        <p:spPr>
          <a:xfrm>
            <a:off x="1773555" y="1197238"/>
            <a:ext cx="1629252" cy="166115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50" dirty="0">
                <a:solidFill>
                  <a:schemeClr val="bg1"/>
                </a:solidFill>
              </a:rPr>
              <a:t>嵐山と渡月橋</a:t>
            </a:r>
            <a:endParaRPr kumimoji="1" lang="en-US" altLang="ja-JP" sz="1050" dirty="0">
              <a:solidFill>
                <a:schemeClr val="bg1"/>
              </a:solidFill>
            </a:endParaRPr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r>
              <a:rPr kumimoji="1" lang="ja-JP" altLang="en-US" sz="900" dirty="0"/>
              <a:t>京都きっての名勝地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7F705D44-1B07-415A-BFAF-B38944D60E27}"/>
              </a:ext>
            </a:extLst>
          </p:cNvPr>
          <p:cNvSpPr/>
          <p:nvPr/>
        </p:nvSpPr>
        <p:spPr>
          <a:xfrm>
            <a:off x="1782798" y="2924388"/>
            <a:ext cx="1629252" cy="166115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sz="1050" dirty="0">
              <a:solidFill>
                <a:schemeClr val="bg1"/>
              </a:solidFill>
            </a:endParaRPr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r>
              <a:rPr kumimoji="1" lang="ja-JP" altLang="en-US" sz="800" dirty="0"/>
              <a:t>しばし日常を離れて・・</a:t>
            </a:r>
            <a:endParaRPr kumimoji="1" lang="ja-JP" altLang="en-US" sz="900" dirty="0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EB3E4BFE-E1BD-40AB-959D-B5EF8B33F4E4}"/>
              </a:ext>
            </a:extLst>
          </p:cNvPr>
          <p:cNvSpPr/>
          <p:nvPr/>
        </p:nvSpPr>
        <p:spPr>
          <a:xfrm>
            <a:off x="85443" y="2924388"/>
            <a:ext cx="1629252" cy="166115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sz="1050" dirty="0">
              <a:solidFill>
                <a:schemeClr val="bg1"/>
              </a:solidFill>
            </a:endParaRPr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r>
              <a:rPr kumimoji="1" lang="ja-JP" altLang="en-US" sz="800" dirty="0"/>
              <a:t>感動の絶景</a:t>
            </a:r>
            <a:endParaRPr kumimoji="1" lang="ja-JP" altLang="en-US" sz="900" dirty="0"/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2AB91D30-3833-4E55-937E-A63E6C14D0B8}"/>
              </a:ext>
            </a:extLst>
          </p:cNvPr>
          <p:cNvSpPr/>
          <p:nvPr/>
        </p:nvSpPr>
        <p:spPr>
          <a:xfrm>
            <a:off x="3474006" y="1197238"/>
            <a:ext cx="1629252" cy="166115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sz="1050" dirty="0">
              <a:solidFill>
                <a:schemeClr val="bg1"/>
              </a:solidFill>
            </a:endParaRPr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r>
              <a:rPr kumimoji="1" lang="ja-JP" altLang="en-US" sz="900" dirty="0"/>
              <a:t>京都定番の和菓子をどうぞ</a:t>
            </a: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3C8FCA35-6567-4085-A0BA-BC107761EC92}"/>
              </a:ext>
            </a:extLst>
          </p:cNvPr>
          <p:cNvSpPr/>
          <p:nvPr/>
        </p:nvSpPr>
        <p:spPr>
          <a:xfrm>
            <a:off x="5168265" y="1197238"/>
            <a:ext cx="1629252" cy="166115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sz="1050" dirty="0">
              <a:solidFill>
                <a:schemeClr val="bg1"/>
              </a:solidFill>
            </a:endParaRPr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endParaRPr kumimoji="1" lang="ja-JP" altLang="en-US" sz="900" dirty="0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FB5B06F-3843-4296-BECD-16A49F3295A0}"/>
              </a:ext>
            </a:extLst>
          </p:cNvPr>
          <p:cNvSpPr/>
          <p:nvPr/>
        </p:nvSpPr>
        <p:spPr>
          <a:xfrm>
            <a:off x="3470910" y="2917335"/>
            <a:ext cx="1629252" cy="166115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sz="1050" dirty="0">
              <a:solidFill>
                <a:schemeClr val="bg1"/>
              </a:solidFill>
            </a:endParaRPr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r>
              <a:rPr kumimoji="1" lang="ja-JP" altLang="en-US" sz="900" dirty="0"/>
              <a:t>伝統芸能</a:t>
            </a: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6E21B7EA-BDA2-4834-843F-DD5622634861}"/>
              </a:ext>
            </a:extLst>
          </p:cNvPr>
          <p:cNvSpPr/>
          <p:nvPr/>
        </p:nvSpPr>
        <p:spPr>
          <a:xfrm>
            <a:off x="5168265" y="2917335"/>
            <a:ext cx="1629252" cy="166115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sz="1050" dirty="0">
              <a:solidFill>
                <a:schemeClr val="bg1"/>
              </a:solidFill>
            </a:endParaRPr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endParaRPr kumimoji="1" lang="en-US" altLang="ja-JP" sz="1000" dirty="0"/>
          </a:p>
          <a:p>
            <a:pPr algn="ctr"/>
            <a:r>
              <a:rPr kumimoji="1" lang="ja-JP" altLang="en-US" sz="900" dirty="0"/>
              <a:t>観光</a:t>
            </a:r>
          </a:p>
        </p:txBody>
      </p:sp>
      <p:pic>
        <p:nvPicPr>
          <p:cNvPr id="30" name="図 29">
            <a:extLst>
              <a:ext uri="{FF2B5EF4-FFF2-40B4-BE49-F238E27FC236}">
                <a16:creationId xmlns:a16="http://schemas.microsoft.com/office/drawing/2014/main" id="{1312D760-C104-4067-B7F7-2335026065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721" y="1532874"/>
            <a:ext cx="1493450" cy="989885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45573EFF-0F11-452F-85AA-33CF2E3116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2549" y="1527631"/>
            <a:ext cx="1531263" cy="1116005"/>
          </a:xfrm>
          <a:prstGeom prst="rect">
            <a:avLst/>
          </a:prstGeom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id="{3953DFAE-BF8B-4C9A-9400-69E397C1F8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8569" y="1532874"/>
            <a:ext cx="1363482" cy="1069118"/>
          </a:xfrm>
          <a:prstGeom prst="rect">
            <a:avLst/>
          </a:pr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C9DE4EB0-419C-48BB-9F03-CB194369C0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822" y="3194033"/>
            <a:ext cx="1599247" cy="1110762"/>
          </a:xfrm>
          <a:prstGeom prst="rect">
            <a:avLst/>
          </a:prstGeom>
        </p:spPr>
      </p:pic>
      <p:pic>
        <p:nvPicPr>
          <p:cNvPr id="35" name="図 34">
            <a:extLst>
              <a:ext uri="{FF2B5EF4-FFF2-40B4-BE49-F238E27FC236}">
                <a16:creationId xmlns:a16="http://schemas.microsoft.com/office/drawing/2014/main" id="{0C74249F-4116-4DA7-AEF6-CFEC424C434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314" t="2055"/>
          <a:stretch/>
        </p:blipFill>
        <p:spPr>
          <a:xfrm>
            <a:off x="3559038" y="3194033"/>
            <a:ext cx="1459187" cy="1110762"/>
          </a:xfrm>
          <a:prstGeom prst="rect">
            <a:avLst/>
          </a:prstGeom>
        </p:spPr>
      </p:pic>
      <p:pic>
        <p:nvPicPr>
          <p:cNvPr id="37" name="図 36">
            <a:extLst>
              <a:ext uri="{FF2B5EF4-FFF2-40B4-BE49-F238E27FC236}">
                <a16:creationId xmlns:a16="http://schemas.microsoft.com/office/drawing/2014/main" id="{D46D7AA5-B38E-4F30-B380-76C5BCAAA34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445" r="6000" b="13518"/>
          <a:stretch/>
        </p:blipFill>
        <p:spPr>
          <a:xfrm>
            <a:off x="78579" y="5127383"/>
            <a:ext cx="1451656" cy="952013"/>
          </a:xfrm>
          <a:prstGeom prst="rect">
            <a:avLst/>
          </a:prstGeom>
        </p:spPr>
      </p:pic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75E59A50-3570-4B05-AF46-1A3941353DEE}"/>
              </a:ext>
            </a:extLst>
          </p:cNvPr>
          <p:cNvSpPr txBox="1"/>
          <p:nvPr/>
        </p:nvSpPr>
        <p:spPr>
          <a:xfrm>
            <a:off x="1425438" y="5141476"/>
            <a:ext cx="2133600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/>
              <a:t>エミオン徒歩圏内</a:t>
            </a:r>
            <a:endParaRPr kumimoji="1" lang="en-US" altLang="ja-JP" sz="1200" dirty="0"/>
          </a:p>
          <a:p>
            <a:pPr algn="ctr"/>
            <a:r>
              <a:rPr kumimoji="1" lang="ja-JP" altLang="en-US" sz="1200" dirty="0"/>
              <a:t>“京野菜”のお店</a:t>
            </a:r>
            <a:endParaRPr kumimoji="1" lang="en-US" altLang="ja-JP" sz="1200" dirty="0"/>
          </a:p>
          <a:p>
            <a:pPr algn="ctr"/>
            <a:r>
              <a:rPr kumimoji="1" lang="en-US" altLang="ja-JP" sz="1000" b="1" dirty="0"/>
              <a:t>『</a:t>
            </a:r>
            <a:r>
              <a:rPr lang="ja-JP" altLang="en-US" sz="1000" b="1" dirty="0"/>
              <a:t>京野菜レストラン梅小路公園</a:t>
            </a:r>
            <a:r>
              <a:rPr lang="en-US" altLang="ja-JP" sz="900" b="1" dirty="0"/>
              <a:t>』</a:t>
            </a:r>
          </a:p>
          <a:p>
            <a:r>
              <a:rPr kumimoji="1" lang="ja-JP" altLang="en-US" sz="900" dirty="0"/>
              <a:t>　ランチ</a:t>
            </a:r>
            <a:r>
              <a:rPr kumimoji="1" lang="en-US" altLang="ja-JP" sz="900" dirty="0"/>
              <a:t>､</a:t>
            </a:r>
            <a:r>
              <a:rPr kumimoji="1" lang="ja-JP" altLang="en-US" sz="900" dirty="0"/>
              <a:t>ディナー共に貸切可能</a:t>
            </a:r>
            <a:endParaRPr kumimoji="1" lang="en-US" altLang="ja-JP" sz="900" dirty="0"/>
          </a:p>
          <a:p>
            <a:r>
              <a:rPr kumimoji="1" lang="ja-JP" altLang="en-US" sz="900" dirty="0"/>
              <a:t>　京野菜をアレンジした和洋折衷の</a:t>
            </a:r>
            <a:endParaRPr kumimoji="1" lang="en-US" altLang="ja-JP" sz="900" dirty="0"/>
          </a:p>
          <a:p>
            <a:r>
              <a:rPr kumimoji="1" lang="ja-JP" altLang="en-US" sz="900" dirty="0"/>
              <a:t>　創作料理</a:t>
            </a:r>
            <a:endParaRPr kumimoji="1" lang="en-US" altLang="ja-JP" sz="900" dirty="0"/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03E8A6C3-D46A-42BA-9B9E-A77805DFEDC6}"/>
              </a:ext>
            </a:extLst>
          </p:cNvPr>
          <p:cNvSpPr txBox="1"/>
          <p:nvPr/>
        </p:nvSpPr>
        <p:spPr>
          <a:xfrm>
            <a:off x="1403480" y="6241010"/>
            <a:ext cx="220508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/>
              <a:t>現地解散で食後も</a:t>
            </a:r>
            <a:endParaRPr kumimoji="1" lang="en-US" altLang="ja-JP" sz="1200" dirty="0"/>
          </a:p>
          <a:p>
            <a:pPr algn="ctr"/>
            <a:r>
              <a:rPr kumimoji="1" lang="ja-JP" altLang="en-US" sz="1200" dirty="0"/>
              <a:t>遊びに出かけ易い好立</a:t>
            </a:r>
            <a:endParaRPr kumimoji="1" lang="en-US" altLang="ja-JP" sz="1200" dirty="0"/>
          </a:p>
          <a:p>
            <a:pPr algn="ctr"/>
            <a:r>
              <a:rPr kumimoji="1" lang="en-US" altLang="ja-JP" sz="1000" b="1" dirty="0"/>
              <a:t>『</a:t>
            </a:r>
            <a:r>
              <a:rPr kumimoji="1" lang="en-US" altLang="ja-JP" sz="1000" b="1" dirty="0">
                <a:latin typeface="+mn-ea"/>
              </a:rPr>
              <a:t>LE UN </a:t>
            </a:r>
            <a:r>
              <a:rPr kumimoji="1" lang="ja-JP" altLang="en-US" sz="1000" b="1" dirty="0">
                <a:latin typeface="+mn-ea"/>
              </a:rPr>
              <a:t>鮒鶴京都鴨川リゾート</a:t>
            </a:r>
            <a:r>
              <a:rPr lang="en-US" altLang="ja-JP" sz="1000" b="1" dirty="0"/>
              <a:t>』</a:t>
            </a:r>
          </a:p>
          <a:p>
            <a:r>
              <a:rPr lang="ja-JP" altLang="en-US" sz="900" dirty="0"/>
              <a:t>　京都鴨川のほとりに佇む</a:t>
            </a:r>
            <a:endParaRPr lang="en-US" altLang="ja-JP" sz="900" dirty="0"/>
          </a:p>
          <a:p>
            <a:r>
              <a:rPr kumimoji="1" lang="ja-JP" altLang="en-US" sz="900" dirty="0"/>
              <a:t>　</a:t>
            </a:r>
            <a:r>
              <a:rPr lang="ja-JP" altLang="en-US" sz="900" dirty="0"/>
              <a:t>五層楼閣は</a:t>
            </a:r>
            <a:r>
              <a:rPr lang="en-US" altLang="ja-JP" sz="900" dirty="0"/>
              <a:t>140</a:t>
            </a:r>
            <a:r>
              <a:rPr lang="ja-JP" altLang="en-US" sz="900" dirty="0"/>
              <a:t>年余りの歴史</a:t>
            </a:r>
            <a:endParaRPr lang="en-US" altLang="ja-JP" sz="900" dirty="0"/>
          </a:p>
          <a:p>
            <a:r>
              <a:rPr kumimoji="1" lang="ja-JP" altLang="en-US" sz="900" dirty="0"/>
              <a:t>　</a:t>
            </a:r>
            <a:r>
              <a:rPr lang="ja-JP" altLang="en-US" sz="900" dirty="0"/>
              <a:t>クラシカルな技法が奏でる</a:t>
            </a:r>
            <a:endParaRPr lang="en-US" altLang="ja-JP" sz="900" dirty="0"/>
          </a:p>
          <a:p>
            <a:r>
              <a:rPr lang="ja-JP" altLang="en-US" sz="900" dirty="0"/>
              <a:t>　京フレンチ</a:t>
            </a:r>
            <a:endParaRPr kumimoji="1" lang="en-US" altLang="ja-JP" sz="900" dirty="0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958564F8-D7F2-438A-86EB-74820B8A1165}"/>
              </a:ext>
            </a:extLst>
          </p:cNvPr>
          <p:cNvSpPr txBox="1"/>
          <p:nvPr/>
        </p:nvSpPr>
        <p:spPr>
          <a:xfrm>
            <a:off x="4834454" y="5184399"/>
            <a:ext cx="2133600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/>
              <a:t>京都祇園の名店</a:t>
            </a:r>
            <a:endParaRPr kumimoji="1" lang="en-US" altLang="ja-JP" sz="1200" dirty="0"/>
          </a:p>
          <a:p>
            <a:pPr algn="ctr"/>
            <a:r>
              <a:rPr kumimoji="1" lang="ja-JP" altLang="en-US" sz="1200" dirty="0"/>
              <a:t>明治</a:t>
            </a:r>
            <a:r>
              <a:rPr kumimoji="1" lang="en-US" altLang="ja-JP" sz="1200" dirty="0"/>
              <a:t>18</a:t>
            </a:r>
            <a:r>
              <a:rPr kumimoji="1" lang="ja-JP" altLang="en-US" sz="1200" dirty="0"/>
              <a:t>年創業</a:t>
            </a:r>
            <a:endParaRPr kumimoji="1" lang="en-US" altLang="ja-JP" sz="1200" dirty="0"/>
          </a:p>
          <a:p>
            <a:pPr algn="ctr"/>
            <a:r>
              <a:rPr kumimoji="1" lang="en-US" altLang="ja-JP" sz="1000" b="1" dirty="0"/>
              <a:t>『</a:t>
            </a:r>
            <a:r>
              <a:rPr kumimoji="1" lang="ja-JP" altLang="en-US" sz="1000" b="1" dirty="0"/>
              <a:t>天ぷら　八坂　圓堂</a:t>
            </a:r>
            <a:r>
              <a:rPr lang="en-US" altLang="ja-JP" sz="900" b="1" dirty="0"/>
              <a:t>』</a:t>
            </a:r>
          </a:p>
          <a:p>
            <a:r>
              <a:rPr kumimoji="1" lang="ja-JP" altLang="en-US" sz="900" dirty="0"/>
              <a:t>・　　市内に</a:t>
            </a:r>
            <a:r>
              <a:rPr kumimoji="1" lang="en-US" altLang="ja-JP" sz="900" dirty="0"/>
              <a:t>5</a:t>
            </a:r>
            <a:r>
              <a:rPr kumimoji="1" lang="ja-JP" altLang="en-US" sz="900" dirty="0"/>
              <a:t>店舗</a:t>
            </a:r>
            <a:r>
              <a:rPr kumimoji="1" lang="en-US" altLang="ja-JP" sz="900" dirty="0"/>
              <a:t>､</a:t>
            </a:r>
            <a:r>
              <a:rPr kumimoji="1" lang="ja-JP" altLang="en-US" sz="900" dirty="0"/>
              <a:t>個室あり</a:t>
            </a:r>
            <a:endParaRPr kumimoji="1" lang="en-US" altLang="ja-JP" sz="900" dirty="0"/>
          </a:p>
          <a:p>
            <a:r>
              <a:rPr kumimoji="1" lang="ja-JP" altLang="en-US" sz="900" dirty="0"/>
              <a:t>・　　</a:t>
            </a:r>
            <a:r>
              <a:rPr lang="ja-JP" altLang="en-US" sz="900" dirty="0"/>
              <a:t>旬のネタの中より吟味を</a:t>
            </a:r>
            <a:endParaRPr lang="en-US" altLang="ja-JP" sz="900" dirty="0"/>
          </a:p>
          <a:p>
            <a:r>
              <a:rPr lang="ja-JP" altLang="en-US" sz="900" dirty="0"/>
              <a:t>　　　重ねた「美味しさ」　　　　　　　　　　　　　</a:t>
            </a:r>
            <a:endParaRPr kumimoji="1" lang="en-US" altLang="ja-JP" sz="900" dirty="0"/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6324DFAF-61E5-4E59-B73B-BB83256F6132}"/>
              </a:ext>
            </a:extLst>
          </p:cNvPr>
          <p:cNvSpPr txBox="1"/>
          <p:nvPr/>
        </p:nvSpPr>
        <p:spPr>
          <a:xfrm>
            <a:off x="4832091" y="6236580"/>
            <a:ext cx="2133600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/>
              <a:t>祇園四条駅から徒歩圏内</a:t>
            </a:r>
            <a:endParaRPr lang="en-US" altLang="ja-JP" sz="1200" dirty="0"/>
          </a:p>
          <a:p>
            <a:pPr algn="ctr"/>
            <a:r>
              <a:rPr lang="ja-JP" altLang="en-US" sz="1200" dirty="0"/>
              <a:t>八坂神社や河原町近く</a:t>
            </a:r>
            <a:endParaRPr lang="en-US" altLang="ja-JP" sz="1200" dirty="0"/>
          </a:p>
          <a:p>
            <a:pPr algn="ctr"/>
            <a:r>
              <a:rPr kumimoji="1" lang="en-US" altLang="ja-JP" sz="1000" b="1" dirty="0"/>
              <a:t>『</a:t>
            </a:r>
            <a:r>
              <a:rPr kumimoji="1" lang="ja-JP" altLang="en-US" sz="1000" b="1" dirty="0"/>
              <a:t>石塀小路　豆</a:t>
            </a:r>
            <a:r>
              <a:rPr kumimoji="1" lang="ja-JP" altLang="en-US" sz="1000" b="1" dirty="0" err="1"/>
              <a:t>ちゃ</a:t>
            </a:r>
            <a:r>
              <a:rPr kumimoji="1" lang="ja-JP" altLang="en-US" sz="1000" b="1" dirty="0"/>
              <a:t>　京都</a:t>
            </a:r>
            <a:r>
              <a:rPr lang="en-US" altLang="ja-JP" sz="900" b="1" dirty="0"/>
              <a:t>』</a:t>
            </a:r>
          </a:p>
          <a:p>
            <a:r>
              <a:rPr lang="ja-JP" altLang="en-US" sz="900" dirty="0"/>
              <a:t>　作りたてのおばんざいやお造り</a:t>
            </a:r>
            <a:br>
              <a:rPr lang="ja-JP" altLang="en-US" sz="900" dirty="0"/>
            </a:br>
            <a:r>
              <a:rPr lang="ja-JP" altLang="en-US" sz="900" dirty="0"/>
              <a:t>　京町家でいただく季節ごとの</a:t>
            </a:r>
            <a:endParaRPr lang="en-US" altLang="ja-JP" sz="900" dirty="0"/>
          </a:p>
          <a:p>
            <a:r>
              <a:rPr lang="ja-JP" altLang="en-US" sz="900" dirty="0"/>
              <a:t>　和食料理</a:t>
            </a:r>
            <a:endParaRPr kumimoji="1" lang="en-US" altLang="ja-JP" sz="900" dirty="0"/>
          </a:p>
        </p:txBody>
      </p:sp>
      <p:pic>
        <p:nvPicPr>
          <p:cNvPr id="43" name="図 42">
            <a:extLst>
              <a:ext uri="{FF2B5EF4-FFF2-40B4-BE49-F238E27FC236}">
                <a16:creationId xmlns:a16="http://schemas.microsoft.com/office/drawing/2014/main" id="{3CE8A8F4-2148-482A-9005-BE1E870811D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79" y="6233840"/>
            <a:ext cx="1411171" cy="940439"/>
          </a:xfrm>
          <a:prstGeom prst="rect">
            <a:avLst/>
          </a:prstGeom>
        </p:spPr>
      </p:pic>
      <p:pic>
        <p:nvPicPr>
          <p:cNvPr id="45" name="図 44">
            <a:extLst>
              <a:ext uri="{FF2B5EF4-FFF2-40B4-BE49-F238E27FC236}">
                <a16:creationId xmlns:a16="http://schemas.microsoft.com/office/drawing/2014/main" id="{BE3F8757-803A-4725-8B60-927349120EB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70910" y="6236580"/>
            <a:ext cx="1427351" cy="937699"/>
          </a:xfrm>
          <a:prstGeom prst="rect">
            <a:avLst/>
          </a:prstGeom>
        </p:spPr>
      </p:pic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93A268A9-170C-4D84-89DD-066B9359821A}"/>
              </a:ext>
            </a:extLst>
          </p:cNvPr>
          <p:cNvSpPr txBox="1"/>
          <p:nvPr/>
        </p:nvSpPr>
        <p:spPr>
          <a:xfrm>
            <a:off x="151722" y="7754175"/>
            <a:ext cx="645414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/>
              <a:t>京都への旅はおまかせください！！</a:t>
            </a:r>
            <a:endParaRPr kumimoji="1" lang="en-US" altLang="ja-JP" sz="2000" dirty="0"/>
          </a:p>
          <a:p>
            <a:r>
              <a:rPr kumimoji="1" lang="ja-JP" altLang="en-US" sz="1200" dirty="0"/>
              <a:t>　　ご相談</a:t>
            </a:r>
            <a:r>
              <a:rPr kumimoji="1" lang="en-US" altLang="ja-JP" sz="1200" dirty="0"/>
              <a:t>､</a:t>
            </a:r>
            <a:r>
              <a:rPr kumimoji="1" lang="ja-JP" altLang="en-US" sz="1200" dirty="0"/>
              <a:t>お見積りはお気軽にどうぞ</a:t>
            </a:r>
            <a:endParaRPr kumimoji="1" lang="en-US" altLang="ja-JP" sz="1200" dirty="0"/>
          </a:p>
          <a:p>
            <a:r>
              <a:rPr kumimoji="1" lang="ja-JP" altLang="en-US" sz="1600" dirty="0"/>
              <a:t>　　　　　株式会社スターツツーリスト　</a:t>
            </a:r>
            <a:r>
              <a:rPr kumimoji="1" lang="ja-JP" altLang="en-US" sz="1000" dirty="0"/>
              <a:t>観光庁長官登録旅行業第</a:t>
            </a:r>
            <a:r>
              <a:rPr kumimoji="1" lang="en-US" altLang="ja-JP" sz="1000" dirty="0"/>
              <a:t>1716</a:t>
            </a:r>
            <a:r>
              <a:rPr kumimoji="1" lang="ja-JP" altLang="en-US" sz="1000" dirty="0"/>
              <a:t>号</a:t>
            </a:r>
            <a:endParaRPr kumimoji="1" lang="en-US" altLang="ja-JP" sz="1000" dirty="0"/>
          </a:p>
          <a:p>
            <a:r>
              <a:rPr kumimoji="1" lang="ja-JP" altLang="en-US" sz="1600" dirty="0"/>
              <a:t>　　　　　営業部</a:t>
            </a:r>
            <a:endParaRPr kumimoji="1" lang="en-US" altLang="ja-JP" sz="1600" dirty="0"/>
          </a:p>
          <a:p>
            <a:r>
              <a:rPr kumimoji="1" lang="ja-JP" altLang="en-US" sz="1600" dirty="0"/>
              <a:t>　　　　　ＴＥＬ　：</a:t>
            </a:r>
            <a:r>
              <a:rPr kumimoji="1" lang="en-US" altLang="ja-JP" sz="1600" dirty="0"/>
              <a:t>03-</a:t>
            </a:r>
            <a:r>
              <a:rPr kumimoji="1" lang="ja-JP" altLang="en-US" sz="1600" dirty="0"/>
              <a:t>●●</a:t>
            </a:r>
            <a:r>
              <a:rPr kumimoji="1" lang="en-US" altLang="ja-JP" sz="1600" dirty="0"/>
              <a:t>-</a:t>
            </a:r>
            <a:r>
              <a:rPr kumimoji="1" lang="ja-JP" altLang="en-US" sz="1600" dirty="0"/>
              <a:t>●●　　ＦＡＸ：</a:t>
            </a:r>
            <a:r>
              <a:rPr kumimoji="1" lang="en-US" altLang="ja-JP" sz="1600" dirty="0"/>
              <a:t>03-</a:t>
            </a:r>
            <a:r>
              <a:rPr kumimoji="1" lang="ja-JP" altLang="en-US" sz="1600" dirty="0"/>
              <a:t>●●</a:t>
            </a:r>
            <a:r>
              <a:rPr kumimoji="1" lang="en-US" altLang="ja-JP" sz="1600" dirty="0"/>
              <a:t>-</a:t>
            </a:r>
            <a:r>
              <a:rPr kumimoji="1" lang="ja-JP" altLang="en-US" sz="1600" dirty="0"/>
              <a:t>●●</a:t>
            </a:r>
            <a:endParaRPr kumimoji="1" lang="en-US" altLang="ja-JP" sz="1600" dirty="0"/>
          </a:p>
          <a:p>
            <a:r>
              <a:rPr kumimoji="1" lang="ja-JP" altLang="en-US" sz="1600" dirty="0"/>
              <a:t>　　　　　担当　　：●●          　携帯：</a:t>
            </a:r>
            <a:r>
              <a:rPr kumimoji="1" lang="en-US" altLang="ja-JP" sz="1600" dirty="0"/>
              <a:t>090-</a:t>
            </a:r>
            <a:r>
              <a:rPr kumimoji="1" lang="ja-JP" altLang="en-US" sz="1600" dirty="0"/>
              <a:t>●●</a:t>
            </a:r>
            <a:r>
              <a:rPr kumimoji="1" lang="en-US" altLang="ja-JP" sz="1600" dirty="0"/>
              <a:t>-</a:t>
            </a:r>
            <a:r>
              <a:rPr kumimoji="1" lang="ja-JP" altLang="en-US" sz="1600" dirty="0"/>
              <a:t>●●</a:t>
            </a:r>
            <a:endParaRPr kumimoji="1" lang="en-US" altLang="ja-JP" sz="1600" dirty="0"/>
          </a:p>
          <a:p>
            <a:r>
              <a:rPr kumimoji="1" lang="ja-JP" altLang="en-US" sz="1600" dirty="0"/>
              <a:t>　　　　　ﾒｰﾙｱﾄﾞﾚｽ：●●</a:t>
            </a:r>
            <a:r>
              <a:rPr kumimoji="1" lang="en-US" altLang="ja-JP" sz="1600" dirty="0"/>
              <a:t>@co.jp</a:t>
            </a:r>
            <a:endParaRPr kumimoji="1" lang="ja-JP" altLang="en-US" sz="1600" dirty="0"/>
          </a:p>
        </p:txBody>
      </p:sp>
      <p:pic>
        <p:nvPicPr>
          <p:cNvPr id="46" name="図 45" descr="室内 が含まれている画像&#10;&#10;自動的に生成された説明">
            <a:extLst>
              <a:ext uri="{FF2B5EF4-FFF2-40B4-BE49-F238E27FC236}">
                <a16:creationId xmlns:a16="http://schemas.microsoft.com/office/drawing/2014/main" id="{303D0CAF-7613-47CA-918E-617DF8720B4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38" y="8576804"/>
            <a:ext cx="751842" cy="737179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CE2E096E-B933-46F8-8909-720019D3402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64093" y="1527631"/>
            <a:ext cx="1450297" cy="1087890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A4AE3643-1173-4AA7-9810-BD9EBAA33E6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0782" y="5203538"/>
            <a:ext cx="1609379" cy="808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977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イオン">
  <a:themeElements>
    <a:clrScheme name="ユーザー定義 1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A5644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イオン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437</TotalTime>
  <Words>236</Words>
  <Application>Microsoft Office PowerPoint</Application>
  <PresentationFormat>A4 210 x 297 mm</PresentationFormat>
  <Paragraphs>147</Paragraphs>
  <Slides>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9" baseType="lpstr">
      <vt:lpstr>HGS創英角ｺﾞｼｯｸUB</vt:lpstr>
      <vt:lpstr>メイリオ</vt:lpstr>
      <vt:lpstr>游ゴシック</vt:lpstr>
      <vt:lpstr>Arial</vt:lpstr>
      <vt:lpstr>Century Gothic</vt:lpstr>
      <vt:lpstr>Wingdings 3</vt:lpstr>
      <vt:lpstr>イオン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大須賀 美咲</dc:creator>
  <cp:lastModifiedBy>大須賀 美咲</cp:lastModifiedBy>
  <cp:revision>46</cp:revision>
  <cp:lastPrinted>2019-12-18T08:22:25Z</cp:lastPrinted>
  <dcterms:created xsi:type="dcterms:W3CDTF">2019-12-14T01:28:09Z</dcterms:created>
  <dcterms:modified xsi:type="dcterms:W3CDTF">2019-12-19T00:52:50Z</dcterms:modified>
</cp:coreProperties>
</file>