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56" r:id="rId2"/>
    <p:sldId id="260" r:id="rId3"/>
    <p:sldId id="265" r:id="rId4"/>
    <p:sldId id="257" r:id="rId5"/>
  </p:sldIdLst>
  <p:sldSz cx="6858000" cy="9144000" type="screen4x3"/>
  <p:notesSz cx="7034213" cy="1016476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野田 タカユキ" initials="野田" lastIdx="1" clrIdx="0">
    <p:extLst>
      <p:ext uri="{19B8F6BF-5375-455C-9EA6-DF929625EA0E}">
        <p15:presenceInfo xmlns:p15="http://schemas.microsoft.com/office/powerpoint/2012/main" xmlns="" userId="ef5d37ff183c96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8200"/>
    <a:srgbClr val="FF6600"/>
    <a:srgbClr val="FE6700"/>
    <a:srgbClr val="292929"/>
    <a:srgbClr val="FFFFEB"/>
    <a:srgbClr val="FFFFE5"/>
    <a:srgbClr val="FFFFCC"/>
    <a:srgbClr val="FFFF99"/>
    <a:srgbClr val="00A200"/>
    <a:srgbClr val="095D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26" autoAdjust="0"/>
    <p:restoredTop sz="96754" autoAdjust="0"/>
  </p:normalViewPr>
  <p:slideViewPr>
    <p:cSldViewPr>
      <p:cViewPr varScale="1">
        <p:scale>
          <a:sx n="52" d="100"/>
          <a:sy n="52" d="100"/>
        </p:scale>
        <p:origin x="-2322" y="-96"/>
      </p:cViewPr>
      <p:guideLst>
        <p:guide orient="horz" pos="2880"/>
        <p:guide pos="216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3047789" cy="508079"/>
          </a:xfrm>
          <a:prstGeom prst="rect">
            <a:avLst/>
          </a:prstGeom>
        </p:spPr>
        <p:txBody>
          <a:bodyPr vert="horz" lIns="91454" tIns="45727" rIns="91454" bIns="45727" rtlCol="0"/>
          <a:lstStyle>
            <a:lvl1pPr algn="l">
              <a:defRPr sz="1200"/>
            </a:lvl1pPr>
          </a:lstStyle>
          <a:p>
            <a:endParaRPr kumimoji="1" lang="ja-JP" altLang="en-US"/>
          </a:p>
        </p:txBody>
      </p:sp>
      <p:sp>
        <p:nvSpPr>
          <p:cNvPr id="3" name="日付プレースホルダ 2"/>
          <p:cNvSpPr>
            <a:spLocks noGrp="1"/>
          </p:cNvSpPr>
          <p:nvPr>
            <p:ph type="dt" idx="1"/>
          </p:nvPr>
        </p:nvSpPr>
        <p:spPr>
          <a:xfrm>
            <a:off x="3984836" y="0"/>
            <a:ext cx="3047788" cy="508079"/>
          </a:xfrm>
          <a:prstGeom prst="rect">
            <a:avLst/>
          </a:prstGeom>
        </p:spPr>
        <p:txBody>
          <a:bodyPr vert="horz" lIns="91454" tIns="45727" rIns="91454" bIns="45727" rtlCol="0"/>
          <a:lstStyle>
            <a:lvl1pPr algn="r">
              <a:defRPr sz="1200"/>
            </a:lvl1pPr>
          </a:lstStyle>
          <a:p>
            <a:fld id="{11B431B8-9C00-42DF-899B-90CF2D3A3A18}" type="datetimeFigureOut">
              <a:rPr kumimoji="1" lang="ja-JP" altLang="en-US" smtClean="0"/>
              <a:pPr/>
              <a:t>2019/11/21</a:t>
            </a:fld>
            <a:endParaRPr kumimoji="1" lang="ja-JP" altLang="en-US"/>
          </a:p>
        </p:txBody>
      </p:sp>
      <p:sp>
        <p:nvSpPr>
          <p:cNvPr id="4" name="スライド イメージ プレースホルダ 3"/>
          <p:cNvSpPr>
            <a:spLocks noGrp="1" noRot="1" noChangeAspect="1"/>
          </p:cNvSpPr>
          <p:nvPr>
            <p:ph type="sldImg" idx="2"/>
          </p:nvPr>
        </p:nvSpPr>
        <p:spPr>
          <a:xfrm>
            <a:off x="2089150" y="762000"/>
            <a:ext cx="2855913" cy="3811588"/>
          </a:xfrm>
          <a:prstGeom prst="rect">
            <a:avLst/>
          </a:prstGeom>
          <a:noFill/>
          <a:ln w="12700">
            <a:solidFill>
              <a:prstClr val="black"/>
            </a:solidFill>
          </a:ln>
        </p:spPr>
        <p:txBody>
          <a:bodyPr vert="horz" lIns="91454" tIns="45727" rIns="91454" bIns="45727" rtlCol="0" anchor="ctr"/>
          <a:lstStyle/>
          <a:p>
            <a:endParaRPr lang="ja-JP" altLang="en-US"/>
          </a:p>
        </p:txBody>
      </p:sp>
      <p:sp>
        <p:nvSpPr>
          <p:cNvPr id="5" name="ノート プレースホルダ 4"/>
          <p:cNvSpPr>
            <a:spLocks noGrp="1"/>
          </p:cNvSpPr>
          <p:nvPr>
            <p:ph type="body" sz="quarter" idx="3"/>
          </p:nvPr>
        </p:nvSpPr>
        <p:spPr>
          <a:xfrm>
            <a:off x="703581" y="4828343"/>
            <a:ext cx="5627052" cy="4574302"/>
          </a:xfrm>
          <a:prstGeom prst="rect">
            <a:avLst/>
          </a:prstGeom>
        </p:spPr>
        <p:txBody>
          <a:bodyPr vert="horz" lIns="91454" tIns="45727" rIns="91454" bIns="45727"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9655097"/>
            <a:ext cx="3047789" cy="508079"/>
          </a:xfrm>
          <a:prstGeom prst="rect">
            <a:avLst/>
          </a:prstGeom>
        </p:spPr>
        <p:txBody>
          <a:bodyPr vert="horz" lIns="91454" tIns="45727" rIns="91454" bIns="45727"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984836" y="9655097"/>
            <a:ext cx="3047788" cy="508079"/>
          </a:xfrm>
          <a:prstGeom prst="rect">
            <a:avLst/>
          </a:prstGeom>
        </p:spPr>
        <p:txBody>
          <a:bodyPr vert="horz" lIns="91454" tIns="45727" rIns="91454" bIns="45727" rtlCol="0" anchor="b"/>
          <a:lstStyle>
            <a:lvl1pPr algn="r">
              <a:defRPr sz="1200"/>
            </a:lvl1pPr>
          </a:lstStyle>
          <a:p>
            <a:fld id="{834FD375-B437-4AA9-B0D6-5327ED14266D}"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834FD375-B437-4AA9-B0D6-5327ED14266D}" type="slidenum">
              <a:rPr kumimoji="1" lang="ja-JP" altLang="en-US" smtClean="0"/>
              <a:pPr/>
              <a:t>1</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021B5170-56DD-4333-A6CA-48D10F75580A}" type="slidenum">
              <a:rPr kumimoji="1" lang="ja-JP" altLang="en-US" smtClean="0"/>
              <a:pPr/>
              <a:t>2</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3006685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1001370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3174246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1698833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3133977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1330859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3479492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4011865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1590695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1858959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257175" y="488951"/>
            <a:ext cx="3357563" cy="10401300"/>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F7302382-4ADA-46A8-AA0D-50A219366060}" type="datetimeFigureOut">
              <a:rPr kumimoji="1" lang="ja-JP" altLang="en-US" smtClean="0"/>
              <a:pPr/>
              <a:t>2019/11/21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2304268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F7302382-4ADA-46A8-AA0D-50A219366060}" type="datetimeFigureOut">
              <a:rPr kumimoji="1" lang="ja-JP" altLang="en-US" smtClean="0"/>
              <a:pPr/>
              <a:t>2019/11/21</a:t>
            </a:fld>
            <a:endParaRPr kumimoji="1" lang="ja-JP" altLang="en-US"/>
          </a:p>
        </p:txBody>
      </p:sp>
      <p:sp>
        <p:nvSpPr>
          <p:cNvPr id="5" name="フッター プレースホルダー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9D537651-0F04-430E-933D-6B4ADC05BB36}" type="slidenum">
              <a:rPr kumimoji="1" lang="ja-JP" altLang="en-US" smtClean="0"/>
              <a:pPr/>
              <a:t>&lt;#&gt;</a:t>
            </a:fld>
            <a:endParaRPr kumimoji="1" lang="ja-JP" altLang="en-US"/>
          </a:p>
        </p:txBody>
      </p:sp>
    </p:spTree>
    <p:extLst>
      <p:ext uri="{BB962C8B-B14F-4D97-AF65-F5344CB8AC3E}">
        <p14:creationId xmlns:p14="http://schemas.microsoft.com/office/powerpoint/2010/main" xmlns="" val="856092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3.png"/><Relationship Id="rId3" Type="http://schemas.openxmlformats.org/officeDocument/2006/relationships/image" Target="../media/image3.jpe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notesSlide" Target="../notesSlides/notesSlide2.xml"/><Relationship Id="rId16"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 Id="rId14"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W:\5_訴求\sozai\郵便マーク\後納郵便マーク\郵便スタンプ_後納.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6632" y="106413"/>
            <a:ext cx="868362" cy="865187"/>
          </a:xfrm>
          <a:prstGeom prst="rect">
            <a:avLst/>
          </a:prstGeom>
          <a:noFill/>
          <a:extLst>
            <a:ext uri="{909E8E84-426E-40DD-AFC4-6F175D3DCCD1}">
              <a14:hiddenFill xmlns:a14="http://schemas.microsoft.com/office/drawing/2010/main" xmlns="">
                <a:solidFill>
                  <a:srgbClr val="FFFFFF"/>
                </a:solidFill>
              </a14:hiddenFill>
            </a:ext>
          </a:extLst>
        </p:spPr>
      </p:pic>
      <p:sp>
        <p:nvSpPr>
          <p:cNvPr id="13" name="Text Box 3"/>
          <p:cNvSpPr txBox="1">
            <a:spLocks noChangeArrowheads="1"/>
          </p:cNvSpPr>
          <p:nvPr/>
        </p:nvSpPr>
        <p:spPr bwMode="auto">
          <a:xfrm>
            <a:off x="0" y="8604448"/>
            <a:ext cx="6858000" cy="539552"/>
          </a:xfrm>
          <a:prstGeom prst="rect">
            <a:avLst/>
          </a:prstGeom>
          <a:solidFill>
            <a:srgbClr val="00B050"/>
          </a:solidFill>
          <a:ln w="9525">
            <a:noFill/>
            <a:miter lim="800000"/>
            <a:headEnd/>
            <a:tailEnd/>
          </a:ln>
        </p:spPr>
        <p:txBody>
          <a:bodyPr lIns="74295" tIns="108000" rIns="74295" bIns="8890"/>
          <a:lstStyle/>
          <a:p>
            <a:pPr algn="ctr" eaLnBrk="1" hangingPunct="1">
              <a:lnSpc>
                <a:spcPct val="150000"/>
              </a:lnSpc>
            </a:pPr>
            <a:endParaRPr lang="ja-JP" altLang="en-US" dirty="0">
              <a:solidFill>
                <a:srgbClr val="FFFFFF"/>
              </a:solidFill>
              <a:latin typeface="HGPｺﾞｼｯｸE" pitchFamily="50" charset="-128"/>
              <a:ea typeface="HGPｺﾞｼｯｸE" pitchFamily="50" charset="-128"/>
              <a:cs typeface="ＭＳ Ｐゴシック" pitchFamily="50" charset="-128"/>
            </a:endParaRPr>
          </a:p>
        </p:txBody>
      </p:sp>
      <p:pic>
        <p:nvPicPr>
          <p:cNvPr id="1026" name="Picture 2" descr="W:\5_訴求\sozai\郵便マーク\後納郵便マーク\郵便スタンプ_ゆうメール.jpg"/>
          <p:cNvPicPr>
            <a:picLocks noChangeAspect="1" noChangeArrowheads="1"/>
          </p:cNvPicPr>
          <p:nvPr/>
        </p:nvPicPr>
        <p:blipFill>
          <a:blip r:embed="rId4" cstate="print"/>
          <a:srcRect/>
          <a:stretch>
            <a:fillRect/>
          </a:stretch>
        </p:blipFill>
        <p:spPr bwMode="auto">
          <a:xfrm>
            <a:off x="116632" y="107504"/>
            <a:ext cx="932688" cy="1322832"/>
          </a:xfrm>
          <a:prstGeom prst="rect">
            <a:avLst/>
          </a:prstGeom>
          <a:noFill/>
        </p:spPr>
      </p:pic>
      <p:sp>
        <p:nvSpPr>
          <p:cNvPr id="27" name="正方形/長方形 26"/>
          <p:cNvSpPr/>
          <p:nvPr/>
        </p:nvSpPr>
        <p:spPr>
          <a:xfrm>
            <a:off x="31828" y="4723904"/>
            <a:ext cx="6813376" cy="19668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892" tIns="45947" rIns="91892" bIns="45947"/>
          <a:lstStyle/>
          <a:p>
            <a:pPr algn="ctr" fontAlgn="auto">
              <a:lnSpc>
                <a:spcPct val="130000"/>
              </a:lnSpc>
              <a:spcBef>
                <a:spcPts val="0"/>
              </a:spcBef>
              <a:spcAft>
                <a:spcPts val="0"/>
              </a:spcAft>
              <a:defRPr/>
            </a:pPr>
            <a:r>
              <a:rPr lang="ja-JP" altLang="en-US" sz="2800" spc="60" dirty="0">
                <a:solidFill>
                  <a:schemeClr val="tx1"/>
                </a:solidFill>
                <a:latin typeface="HGP創英角ｺﾞｼｯｸUB" panose="020B0900000000000000" pitchFamily="50" charset="-128"/>
                <a:ea typeface="HGP創英角ｺﾞｼｯｸUB" panose="020B0900000000000000" pitchFamily="50" charset="-128"/>
              </a:rPr>
              <a:t>１法人が、幼児・小学校低学年</a:t>
            </a:r>
            <a:r>
              <a:rPr lang="ja-JP" altLang="en-US" sz="2400" spc="60" dirty="0">
                <a:solidFill>
                  <a:schemeClr val="tx1"/>
                </a:solidFill>
                <a:latin typeface="HGP創英角ｺﾞｼｯｸUB" panose="020B0900000000000000" pitchFamily="50" charset="-128"/>
                <a:ea typeface="HGP創英角ｺﾞｼｯｸUB" panose="020B0900000000000000" pitchFamily="50" charset="-128"/>
              </a:rPr>
              <a:t>で</a:t>
            </a:r>
            <a:endParaRPr lang="en-US" altLang="ja-JP" sz="2400" spc="60" dirty="0">
              <a:solidFill>
                <a:schemeClr val="tx1"/>
              </a:solidFill>
              <a:latin typeface="HGP創英角ｺﾞｼｯｸUB" panose="020B0900000000000000" pitchFamily="50" charset="-128"/>
              <a:ea typeface="HGP創英角ｺﾞｼｯｸUB" panose="020B0900000000000000" pitchFamily="50" charset="-128"/>
            </a:endParaRPr>
          </a:p>
          <a:p>
            <a:pPr algn="ctr" fontAlgn="auto">
              <a:lnSpc>
                <a:spcPct val="130000"/>
              </a:lnSpc>
              <a:spcBef>
                <a:spcPts val="0"/>
              </a:spcBef>
              <a:spcAft>
                <a:spcPts val="0"/>
              </a:spcAft>
              <a:defRPr/>
            </a:pPr>
            <a:r>
              <a:rPr lang="en-US" altLang="ja-JP" sz="3200" u="sng" spc="60" dirty="0">
                <a:solidFill>
                  <a:schemeClr val="tx1"/>
                </a:solidFill>
                <a:latin typeface="HGP創英角ｺﾞｼｯｸUB" panose="020B0900000000000000" pitchFamily="50" charset="-128"/>
                <a:ea typeface="HGP創英角ｺﾞｼｯｸUB" panose="020B0900000000000000" pitchFamily="50" charset="-128"/>
              </a:rPr>
              <a:t>1,000</a:t>
            </a:r>
            <a:r>
              <a:rPr lang="ja-JP" altLang="en-US" sz="2800" u="sng" spc="60" dirty="0">
                <a:solidFill>
                  <a:schemeClr val="tx1"/>
                </a:solidFill>
                <a:latin typeface="HGP創英角ｺﾞｼｯｸUB" panose="020B0900000000000000" pitchFamily="50" charset="-128"/>
                <a:ea typeface="HGP創英角ｺﾞｼｯｸUB" panose="020B0900000000000000" pitchFamily="50" charset="-128"/>
              </a:rPr>
              <a:t>人超</a:t>
            </a:r>
            <a:r>
              <a:rPr lang="ja-JP" altLang="en-US" sz="2400" spc="60" dirty="0">
                <a:solidFill>
                  <a:schemeClr val="tx1"/>
                </a:solidFill>
                <a:latin typeface="HGP創英角ｺﾞｼｯｸUB" panose="020B0900000000000000" pitchFamily="50" charset="-128"/>
                <a:ea typeface="HGP創英角ｺﾞｼｯｸUB" panose="020B0900000000000000" pitchFamily="50" charset="-128"/>
              </a:rPr>
              <a:t>の</a:t>
            </a:r>
            <a:r>
              <a:rPr lang="ja-JP" altLang="en-US" sz="2800" spc="60" dirty="0">
                <a:solidFill>
                  <a:schemeClr val="tx1"/>
                </a:solidFill>
                <a:latin typeface="HGP創英角ｺﾞｼｯｸUB" panose="020B0900000000000000" pitchFamily="50" charset="-128"/>
                <a:ea typeface="HGP創英角ｺﾞｼｯｸUB" panose="020B0900000000000000" pitchFamily="50" charset="-128"/>
              </a:rPr>
              <a:t>生徒</a:t>
            </a:r>
            <a:r>
              <a:rPr lang="ja-JP" altLang="en-US" sz="2400" spc="60" dirty="0">
                <a:solidFill>
                  <a:schemeClr val="tx1"/>
                </a:solidFill>
                <a:latin typeface="HGP創英角ｺﾞｼｯｸUB" panose="020B0900000000000000" pitchFamily="50" charset="-128"/>
                <a:ea typeface="HGP創英角ｺﾞｼｯｸUB" panose="020B0900000000000000" pitchFamily="50" charset="-128"/>
              </a:rPr>
              <a:t>を</a:t>
            </a:r>
            <a:r>
              <a:rPr lang="ja-JP" altLang="en-US" sz="2800" spc="60" dirty="0">
                <a:solidFill>
                  <a:schemeClr val="tx1"/>
                </a:solidFill>
                <a:latin typeface="HGP創英角ｺﾞｼｯｸUB" panose="020B0900000000000000" pitchFamily="50" charset="-128"/>
                <a:ea typeface="HGP創英角ｺﾞｼｯｸUB" panose="020B0900000000000000" pitchFamily="50" charset="-128"/>
              </a:rPr>
              <a:t>集め続けている</a:t>
            </a:r>
            <a:endParaRPr lang="en-US" altLang="ja-JP" sz="2800" spc="60" dirty="0">
              <a:solidFill>
                <a:schemeClr val="tx1"/>
              </a:solidFill>
              <a:latin typeface="HGP創英角ｺﾞｼｯｸUB" panose="020B0900000000000000" pitchFamily="50" charset="-128"/>
              <a:ea typeface="HGP創英角ｺﾞｼｯｸUB" panose="020B0900000000000000" pitchFamily="50" charset="-128"/>
            </a:endParaRPr>
          </a:p>
          <a:p>
            <a:pPr algn="ctr" fontAlgn="auto">
              <a:lnSpc>
                <a:spcPct val="130000"/>
              </a:lnSpc>
              <a:spcBef>
                <a:spcPts val="0"/>
              </a:spcBef>
              <a:spcAft>
                <a:spcPts val="0"/>
              </a:spcAft>
              <a:defRPr/>
            </a:pPr>
            <a:r>
              <a:rPr lang="ja-JP" altLang="en-US" sz="2800" spc="60" dirty="0">
                <a:solidFill>
                  <a:schemeClr val="tx1"/>
                </a:solidFill>
                <a:latin typeface="HGP創英角ｺﾞｼｯｸUB" panose="020B0900000000000000" pitchFamily="50" charset="-128"/>
                <a:ea typeface="HGP創英角ｺﾞｼｯｸUB" panose="020B0900000000000000" pitchFamily="50" charset="-128"/>
              </a:rPr>
              <a:t>学習プログラム</a:t>
            </a:r>
            <a:r>
              <a:rPr lang="ja-JP" altLang="en-US" sz="2400" spc="60" dirty="0">
                <a:solidFill>
                  <a:schemeClr val="tx1"/>
                </a:solidFill>
                <a:latin typeface="HGP創英角ｺﾞｼｯｸUB" panose="020B0900000000000000" pitchFamily="50" charset="-128"/>
                <a:ea typeface="HGP創英角ｺﾞｼｯｸUB" panose="020B0900000000000000" pitchFamily="50" charset="-128"/>
              </a:rPr>
              <a:t>を</a:t>
            </a:r>
            <a:r>
              <a:rPr lang="ja-JP" altLang="en-US" sz="2800" spc="60" dirty="0">
                <a:solidFill>
                  <a:schemeClr val="tx1"/>
                </a:solidFill>
                <a:latin typeface="HGP創英角ｺﾞｼｯｸUB" panose="020B0900000000000000" pitchFamily="50" charset="-128"/>
                <a:ea typeface="HGP創英角ｺﾞｼｯｸUB" panose="020B0900000000000000" pitchFamily="50" charset="-128"/>
              </a:rPr>
              <a:t>ご存知ですか？</a:t>
            </a:r>
            <a:endParaRPr lang="en-US" altLang="ja-JP" sz="2800" spc="60" dirty="0">
              <a:solidFill>
                <a:schemeClr val="tx1"/>
              </a:solidFill>
              <a:latin typeface="HGP創英角ｺﾞｼｯｸUB" panose="020B0900000000000000" pitchFamily="50" charset="-128"/>
              <a:ea typeface="HGP創英角ｺﾞｼｯｸUB" panose="020B0900000000000000" pitchFamily="50" charset="-128"/>
            </a:endParaRPr>
          </a:p>
        </p:txBody>
      </p:sp>
      <p:sp>
        <p:nvSpPr>
          <p:cNvPr id="6" name="正方形/長方形 5">
            <a:extLst>
              <a:ext uri="{FF2B5EF4-FFF2-40B4-BE49-F238E27FC236}">
                <a16:creationId xmlns:a16="http://schemas.microsoft.com/office/drawing/2014/main" xmlns="" id="{592F8059-0C41-4C97-983F-4962C51A142E}"/>
              </a:ext>
            </a:extLst>
          </p:cNvPr>
          <p:cNvSpPr/>
          <p:nvPr/>
        </p:nvSpPr>
        <p:spPr>
          <a:xfrm>
            <a:off x="2726788" y="6940949"/>
            <a:ext cx="1340768" cy="7920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892" tIns="45947" rIns="91892" bIns="45947"/>
          <a:lstStyle/>
          <a:p>
            <a:pPr algn="ctr" fontAlgn="auto">
              <a:lnSpc>
                <a:spcPct val="120000"/>
              </a:lnSpc>
              <a:spcBef>
                <a:spcPts val="0"/>
              </a:spcBef>
              <a:spcAft>
                <a:spcPts val="0"/>
              </a:spcAft>
              <a:defRPr/>
            </a:pPr>
            <a:r>
              <a:rPr lang="ja-JP" altLang="en-US" sz="4000" dirty="0">
                <a:solidFill>
                  <a:srgbClr val="FF0000"/>
                </a:solidFill>
                <a:latin typeface="HG正楷書体-PRO" pitchFamily="66" charset="-128"/>
                <a:ea typeface="HG正楷書体-PRO" pitchFamily="66" charset="-128"/>
              </a:rPr>
              <a:t>重要</a:t>
            </a:r>
            <a:endParaRPr lang="en-US" altLang="ja-JP" sz="4000" dirty="0">
              <a:solidFill>
                <a:srgbClr val="FF0000"/>
              </a:solidFill>
              <a:latin typeface="HG正楷書体-PRO" pitchFamily="66" charset="-128"/>
              <a:ea typeface="HG正楷書体-PRO" pitchFamily="66" charset="-128"/>
            </a:endParaRPr>
          </a:p>
        </p:txBody>
      </p:sp>
      <p:sp>
        <p:nvSpPr>
          <p:cNvPr id="2" name="正方形/長方形 1">
            <a:extLst>
              <a:ext uri="{FF2B5EF4-FFF2-40B4-BE49-F238E27FC236}">
                <a16:creationId xmlns:a16="http://schemas.microsoft.com/office/drawing/2014/main" xmlns="" id="{7BCEAB1E-D548-4D15-BABA-3394FCC38A91}"/>
              </a:ext>
            </a:extLst>
          </p:cNvPr>
          <p:cNvSpPr/>
          <p:nvPr/>
        </p:nvSpPr>
        <p:spPr>
          <a:xfrm>
            <a:off x="2806793" y="6948264"/>
            <a:ext cx="1244414" cy="7999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xmlns="" val="2642820822"/>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xmlns="" id="{8D7AF665-BE59-4A64-9180-416E5DFFC4E6}"/>
              </a:ext>
            </a:extLst>
          </p:cNvPr>
          <p:cNvGrpSpPr/>
          <p:nvPr/>
        </p:nvGrpSpPr>
        <p:grpSpPr>
          <a:xfrm>
            <a:off x="-3979" y="-3543"/>
            <a:ext cx="6888221" cy="5334793"/>
            <a:chOff x="-3979" y="0"/>
            <a:chExt cx="6888221" cy="7137181"/>
          </a:xfrm>
        </p:grpSpPr>
        <p:pic>
          <p:nvPicPr>
            <p:cNvPr id="21" name="図 20" descr="動物, 魚 が含まれている画像&#10;&#10;自動的に生成された説明">
              <a:extLst>
                <a:ext uri="{FF2B5EF4-FFF2-40B4-BE49-F238E27FC236}">
                  <a16:creationId xmlns:a16="http://schemas.microsoft.com/office/drawing/2014/main" xmlns="" id="{97EE1A70-03A6-4A17-BCD7-4A65D7840BA7}"/>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t="24396"/>
            <a:stretch/>
          </p:blipFill>
          <p:spPr>
            <a:xfrm>
              <a:off x="-3979" y="0"/>
              <a:ext cx="6876727" cy="6205803"/>
            </a:xfrm>
            <a:prstGeom prst="rect">
              <a:avLst/>
            </a:prstGeom>
          </p:spPr>
        </p:pic>
        <p:pic>
          <p:nvPicPr>
            <p:cNvPr id="22" name="図 21" descr="黒い背景と白い文字&#10;&#10;自動的に生成された説明">
              <a:extLst>
                <a:ext uri="{FF2B5EF4-FFF2-40B4-BE49-F238E27FC236}">
                  <a16:creationId xmlns:a16="http://schemas.microsoft.com/office/drawing/2014/main" xmlns="" id="{DA386214-DC55-4212-9B88-BD995F00D361}"/>
                </a:ext>
              </a:extLst>
            </p:cNvPr>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979" y="5228309"/>
              <a:ext cx="6888221" cy="1908872"/>
            </a:xfrm>
            <a:prstGeom prst="rect">
              <a:avLst/>
            </a:prstGeom>
          </p:spPr>
        </p:pic>
      </p:grpSp>
      <p:pic>
        <p:nvPicPr>
          <p:cNvPr id="12" name="図 11" descr="スーツを着た男性&#10;&#10;自動的に生成された説明">
            <a:extLst>
              <a:ext uri="{FF2B5EF4-FFF2-40B4-BE49-F238E27FC236}">
                <a16:creationId xmlns:a16="http://schemas.microsoft.com/office/drawing/2014/main" xmlns="" id="{F06CD46F-07F2-492E-A573-0792C0E52484}"/>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6489" r="41723" b="50266"/>
          <a:stretch/>
        </p:blipFill>
        <p:spPr>
          <a:xfrm>
            <a:off x="332656" y="795104"/>
            <a:ext cx="1621880" cy="1224136"/>
          </a:xfrm>
          <a:prstGeom prst="rect">
            <a:avLst/>
          </a:prstGeom>
        </p:spPr>
      </p:pic>
      <p:sp>
        <p:nvSpPr>
          <p:cNvPr id="8" name="テキスト ボックス 7"/>
          <p:cNvSpPr txBox="1"/>
          <p:nvPr/>
        </p:nvSpPr>
        <p:spPr>
          <a:xfrm>
            <a:off x="1497581" y="4904092"/>
            <a:ext cx="3875636" cy="730456"/>
          </a:xfrm>
          <a:prstGeom prst="rect">
            <a:avLst/>
          </a:prstGeom>
          <a:noFill/>
        </p:spPr>
        <p:txBody>
          <a:bodyPr wrap="square" rtlCol="0">
            <a:spAutoFit/>
          </a:bodyPr>
          <a:lstStyle/>
          <a:p>
            <a:pPr algn="ctr">
              <a:lnSpc>
                <a:spcPct val="120000"/>
              </a:lnSpc>
            </a:pPr>
            <a:r>
              <a:rPr lang="ja-JP" altLang="en-US" b="1" dirty="0">
                <a:solidFill>
                  <a:srgbClr val="095D33"/>
                </a:solidFill>
                <a:effectLst>
                  <a:glow rad="63500">
                    <a:schemeClr val="accent3">
                      <a:satMod val="175000"/>
                      <a:alpha val="40000"/>
                    </a:schemeClr>
                  </a:glow>
                </a:effectLst>
              </a:rPr>
              <a:t>幼児・低学年</a:t>
            </a:r>
            <a:r>
              <a:rPr lang="ja-JP" altLang="en-US" sz="1700" b="1" dirty="0">
                <a:solidFill>
                  <a:srgbClr val="095D33"/>
                </a:solidFill>
                <a:effectLst>
                  <a:glow rad="63500">
                    <a:schemeClr val="accent3">
                      <a:satMod val="175000"/>
                      <a:alpha val="40000"/>
                    </a:schemeClr>
                  </a:glow>
                </a:effectLst>
              </a:rPr>
              <a:t>から</a:t>
            </a:r>
            <a:r>
              <a:rPr lang="ja-JP" altLang="en-US" b="1" dirty="0">
                <a:solidFill>
                  <a:srgbClr val="095D33"/>
                </a:solidFill>
                <a:effectLst>
                  <a:glow rad="63500">
                    <a:schemeClr val="accent3">
                      <a:satMod val="175000"/>
                      <a:alpha val="40000"/>
                    </a:schemeClr>
                  </a:glow>
                </a:effectLst>
              </a:rPr>
              <a:t>集客・教育</a:t>
            </a:r>
            <a:r>
              <a:rPr lang="ja-JP" altLang="en-US" sz="1700" b="1" dirty="0">
                <a:solidFill>
                  <a:srgbClr val="095D33"/>
                </a:solidFill>
                <a:effectLst>
                  <a:glow rad="63500">
                    <a:schemeClr val="accent3">
                      <a:satMod val="175000"/>
                      <a:alpha val="40000"/>
                    </a:schemeClr>
                  </a:glow>
                </a:effectLst>
              </a:rPr>
              <a:t>する</a:t>
            </a:r>
            <a:endParaRPr lang="en-US" altLang="ja-JP" sz="1700" b="1" dirty="0">
              <a:solidFill>
                <a:srgbClr val="095D33"/>
              </a:solidFill>
              <a:effectLst>
                <a:glow rad="63500">
                  <a:schemeClr val="accent3">
                    <a:satMod val="175000"/>
                    <a:alpha val="40000"/>
                  </a:schemeClr>
                </a:glow>
              </a:effectLst>
            </a:endParaRPr>
          </a:p>
          <a:p>
            <a:pPr algn="ctr">
              <a:lnSpc>
                <a:spcPct val="120000"/>
              </a:lnSpc>
            </a:pPr>
            <a:r>
              <a:rPr lang="ja-JP" altLang="en-US" b="1" dirty="0">
                <a:solidFill>
                  <a:srgbClr val="095D33"/>
                </a:solidFill>
                <a:effectLst>
                  <a:glow rad="63500">
                    <a:schemeClr val="accent3">
                      <a:satMod val="175000"/>
                      <a:alpha val="40000"/>
                    </a:schemeClr>
                  </a:glow>
                </a:effectLst>
              </a:rPr>
              <a:t>国語・算数</a:t>
            </a:r>
            <a:r>
              <a:rPr lang="ja-JP" altLang="en-US" sz="1700" b="1" dirty="0">
                <a:solidFill>
                  <a:srgbClr val="095D33"/>
                </a:solidFill>
                <a:effectLst>
                  <a:glow rad="63500">
                    <a:schemeClr val="accent3">
                      <a:satMod val="175000"/>
                      <a:alpha val="40000"/>
                    </a:schemeClr>
                  </a:glow>
                </a:effectLst>
              </a:rPr>
              <a:t>の</a:t>
            </a:r>
            <a:r>
              <a:rPr lang="ja-JP" altLang="en-US" b="1" dirty="0">
                <a:solidFill>
                  <a:srgbClr val="095D33"/>
                </a:solidFill>
                <a:effectLst>
                  <a:glow rad="63500">
                    <a:schemeClr val="accent3">
                      <a:satMod val="175000"/>
                      <a:alpha val="40000"/>
                    </a:schemeClr>
                  </a:glow>
                </a:effectLst>
              </a:rPr>
              <a:t>学習教材「ガウディア」</a:t>
            </a:r>
            <a:endParaRPr lang="en-US" altLang="ja-JP" b="1" dirty="0">
              <a:solidFill>
                <a:srgbClr val="095D33"/>
              </a:solidFill>
              <a:effectLst>
                <a:glow rad="63500">
                  <a:schemeClr val="accent3">
                    <a:satMod val="175000"/>
                    <a:alpha val="40000"/>
                  </a:schemeClr>
                </a:glow>
              </a:effectLst>
            </a:endParaRPr>
          </a:p>
        </p:txBody>
      </p:sp>
      <p:sp>
        <p:nvSpPr>
          <p:cNvPr id="41" name="タイトル 1">
            <a:extLst>
              <a:ext uri="{FF2B5EF4-FFF2-40B4-BE49-F238E27FC236}">
                <a16:creationId xmlns:a16="http://schemas.microsoft.com/office/drawing/2014/main" xmlns="" id="{5537D04B-3130-419F-83BC-030BF7D97029}"/>
              </a:ext>
            </a:extLst>
          </p:cNvPr>
          <p:cNvSpPr txBox="1">
            <a:spLocks/>
          </p:cNvSpPr>
          <p:nvPr/>
        </p:nvSpPr>
        <p:spPr>
          <a:xfrm>
            <a:off x="238336" y="16943"/>
            <a:ext cx="6480720" cy="716391"/>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dist"/>
            <a:r>
              <a:rPr lang="ja-JP" altLang="en-US" sz="2800" dirty="0">
                <a:solidFill>
                  <a:srgbClr val="FFFF00"/>
                </a:solidFill>
                <a:effectLst/>
                <a:latin typeface="HGP創英角ｺﾞｼｯｸUB" panose="020B0900000000000000" pitchFamily="50" charset="-128"/>
                <a:ea typeface="HGP創英角ｺﾞｼｯｸUB" panose="020B0900000000000000" pitchFamily="50" charset="-128"/>
                <a:cs typeface="Meiryo UI" pitchFamily="50" charset="-128"/>
              </a:rPr>
              <a:t>貴社はこんな悩みを抱えていませんか？</a:t>
            </a:r>
          </a:p>
        </p:txBody>
      </p:sp>
      <p:sp>
        <p:nvSpPr>
          <p:cNvPr id="42" name="タイトル 1">
            <a:extLst>
              <a:ext uri="{FF2B5EF4-FFF2-40B4-BE49-F238E27FC236}">
                <a16:creationId xmlns:a16="http://schemas.microsoft.com/office/drawing/2014/main" xmlns="" id="{AFB6FD8B-C14F-4F99-B02D-76A9676850DF}"/>
              </a:ext>
            </a:extLst>
          </p:cNvPr>
          <p:cNvSpPr txBox="1">
            <a:spLocks/>
          </p:cNvSpPr>
          <p:nvPr/>
        </p:nvSpPr>
        <p:spPr>
          <a:xfrm>
            <a:off x="2026518" y="539895"/>
            <a:ext cx="4692538" cy="2653504"/>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150000"/>
              </a:lnSpc>
            </a:pPr>
            <a:r>
              <a:rPr lang="ja-JP" altLang="en-US" sz="1500" b="1" dirty="0">
                <a:solidFill>
                  <a:schemeClr val="bg1"/>
                </a:solidFill>
                <a:latin typeface="+mn-lt"/>
                <a:ea typeface="+mn-ea"/>
                <a:cs typeface="+mn-cs"/>
              </a:rPr>
              <a:t>□ 教室に空き部屋があるので埋めたい・・・</a:t>
            </a:r>
            <a:endParaRPr lang="en-US" altLang="ja-JP" sz="1500" b="1" dirty="0">
              <a:solidFill>
                <a:schemeClr val="bg1"/>
              </a:solidFill>
              <a:latin typeface="+mn-lt"/>
              <a:ea typeface="+mn-ea"/>
              <a:cs typeface="+mn-cs"/>
            </a:endParaRPr>
          </a:p>
          <a:p>
            <a:pPr algn="l">
              <a:lnSpc>
                <a:spcPct val="150000"/>
              </a:lnSpc>
            </a:pPr>
            <a:r>
              <a:rPr lang="ja-JP" altLang="en-US" sz="1500" b="1" dirty="0">
                <a:solidFill>
                  <a:schemeClr val="bg1"/>
                </a:solidFill>
              </a:rPr>
              <a:t>□ </a:t>
            </a:r>
            <a:r>
              <a:rPr lang="ja-JP" altLang="en-US" sz="1500" b="1" dirty="0">
                <a:solidFill>
                  <a:schemeClr val="bg1"/>
                </a:solidFill>
                <a:latin typeface="+mn-lt"/>
                <a:ea typeface="+mn-ea"/>
                <a:cs typeface="+mn-cs"/>
              </a:rPr>
              <a:t>低学年の頃から生徒を囲いこめたら・・・</a:t>
            </a:r>
            <a:endParaRPr lang="en-US" altLang="ja-JP" sz="1500" b="1" dirty="0">
              <a:solidFill>
                <a:schemeClr val="bg1"/>
              </a:solidFill>
              <a:latin typeface="+mn-lt"/>
              <a:ea typeface="+mn-ea"/>
              <a:cs typeface="+mn-cs"/>
            </a:endParaRPr>
          </a:p>
          <a:p>
            <a:pPr algn="l">
              <a:lnSpc>
                <a:spcPct val="150000"/>
              </a:lnSpc>
            </a:pPr>
            <a:r>
              <a:rPr lang="ja-JP" altLang="en-US" sz="1500" b="1" dirty="0">
                <a:solidFill>
                  <a:schemeClr val="bg1"/>
                </a:solidFill>
              </a:rPr>
              <a:t>□ </a:t>
            </a:r>
            <a:r>
              <a:rPr lang="ja-JP" altLang="en-US" sz="1500" b="1" dirty="0">
                <a:solidFill>
                  <a:schemeClr val="bg1"/>
                </a:solidFill>
                <a:latin typeface="+mn-lt"/>
                <a:ea typeface="+mn-ea"/>
                <a:cs typeface="+mn-cs"/>
              </a:rPr>
              <a:t>集客に強い看板が欲しい・・・</a:t>
            </a:r>
            <a:endParaRPr lang="en-US" altLang="ja-JP" sz="1500" b="1" dirty="0">
              <a:solidFill>
                <a:schemeClr val="bg1"/>
              </a:solidFill>
              <a:latin typeface="+mn-lt"/>
              <a:ea typeface="+mn-ea"/>
              <a:cs typeface="+mn-cs"/>
            </a:endParaRPr>
          </a:p>
          <a:p>
            <a:pPr algn="l">
              <a:lnSpc>
                <a:spcPct val="150000"/>
              </a:lnSpc>
            </a:pPr>
            <a:r>
              <a:rPr lang="ja-JP" altLang="en-US" sz="1500" b="1" dirty="0">
                <a:solidFill>
                  <a:schemeClr val="bg1"/>
                </a:solidFill>
              </a:rPr>
              <a:t>□ 学習の</a:t>
            </a:r>
            <a:r>
              <a:rPr lang="ja-JP" altLang="en-US" sz="1500" b="1" dirty="0">
                <a:solidFill>
                  <a:schemeClr val="bg1"/>
                </a:solidFill>
                <a:latin typeface="+mn-lt"/>
                <a:ea typeface="+mn-ea"/>
                <a:cs typeface="+mn-cs"/>
              </a:rPr>
              <a:t>習慣づけに時間がかかりすぎる・・・</a:t>
            </a:r>
            <a:endParaRPr lang="en-US" altLang="ja-JP" sz="1500" b="1" dirty="0">
              <a:solidFill>
                <a:schemeClr val="bg1"/>
              </a:solidFill>
              <a:latin typeface="+mn-lt"/>
              <a:ea typeface="+mn-ea"/>
              <a:cs typeface="+mn-cs"/>
            </a:endParaRPr>
          </a:p>
          <a:p>
            <a:pPr algn="l">
              <a:lnSpc>
                <a:spcPct val="150000"/>
              </a:lnSpc>
            </a:pPr>
            <a:r>
              <a:rPr lang="ja-JP" altLang="en-US" sz="1500" b="1" dirty="0">
                <a:solidFill>
                  <a:schemeClr val="bg1"/>
                </a:solidFill>
              </a:rPr>
              <a:t>□ 英語の他に、国語や算数も一緒に導入できれば・・・</a:t>
            </a:r>
            <a:endParaRPr lang="en-US" altLang="ja-JP" sz="1500" b="1" dirty="0">
              <a:solidFill>
                <a:schemeClr val="bg1"/>
              </a:solidFill>
            </a:endParaRPr>
          </a:p>
          <a:p>
            <a:pPr algn="l">
              <a:lnSpc>
                <a:spcPct val="150000"/>
              </a:lnSpc>
            </a:pPr>
            <a:r>
              <a:rPr lang="ja-JP" altLang="en-US" sz="1500" b="1" dirty="0">
                <a:solidFill>
                  <a:schemeClr val="bg1"/>
                </a:solidFill>
              </a:rPr>
              <a:t>□ </a:t>
            </a:r>
            <a:r>
              <a:rPr lang="ja-JP" altLang="en-US" sz="1500" b="1" dirty="0">
                <a:solidFill>
                  <a:schemeClr val="bg1"/>
                </a:solidFill>
                <a:latin typeface="+mn-lt"/>
                <a:ea typeface="+mn-ea"/>
                <a:cs typeface="+mn-cs"/>
              </a:rPr>
              <a:t>先生がいつも不足している・・・</a:t>
            </a:r>
            <a:endParaRPr lang="en-US" altLang="ja-JP" sz="1500" b="1" dirty="0">
              <a:solidFill>
                <a:schemeClr val="bg1"/>
              </a:solidFill>
              <a:latin typeface="+mn-lt"/>
              <a:ea typeface="+mn-ea"/>
              <a:cs typeface="+mn-cs"/>
            </a:endParaRPr>
          </a:p>
          <a:p>
            <a:pPr algn="l">
              <a:lnSpc>
                <a:spcPct val="150000"/>
              </a:lnSpc>
            </a:pPr>
            <a:r>
              <a:rPr lang="ja-JP" altLang="en-US" sz="1500" b="1" dirty="0">
                <a:solidFill>
                  <a:schemeClr val="bg1"/>
                </a:solidFill>
              </a:rPr>
              <a:t>□ </a:t>
            </a:r>
            <a:r>
              <a:rPr lang="ja-JP" altLang="en-US" sz="1500" b="1" dirty="0">
                <a:solidFill>
                  <a:schemeClr val="bg1"/>
                </a:solidFill>
                <a:latin typeface="+mn-lt"/>
                <a:ea typeface="+mn-ea"/>
                <a:cs typeface="+mn-cs"/>
              </a:rPr>
              <a:t>もっと利益を増やしたい・・・</a:t>
            </a:r>
            <a:endParaRPr lang="en-US" altLang="ja-JP" sz="1500" b="1" dirty="0">
              <a:solidFill>
                <a:schemeClr val="bg1"/>
              </a:solidFill>
              <a:latin typeface="+mn-lt"/>
              <a:ea typeface="+mn-ea"/>
              <a:cs typeface="+mn-cs"/>
            </a:endParaRPr>
          </a:p>
        </p:txBody>
      </p:sp>
      <p:sp>
        <p:nvSpPr>
          <p:cNvPr id="44" name="タイトル 1">
            <a:extLst>
              <a:ext uri="{FF2B5EF4-FFF2-40B4-BE49-F238E27FC236}">
                <a16:creationId xmlns:a16="http://schemas.microsoft.com/office/drawing/2014/main" xmlns="" id="{2CD2F2C4-FD7E-424D-B837-788AAD77E66E}"/>
              </a:ext>
            </a:extLst>
          </p:cNvPr>
          <p:cNvSpPr txBox="1">
            <a:spLocks/>
          </p:cNvSpPr>
          <p:nvPr/>
        </p:nvSpPr>
        <p:spPr>
          <a:xfrm>
            <a:off x="129431" y="3419872"/>
            <a:ext cx="6755953" cy="400896"/>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150000"/>
              </a:lnSpc>
            </a:pPr>
            <a:r>
              <a:rPr lang="ja-JP" altLang="en-US" sz="1700" b="1" dirty="0">
                <a:solidFill>
                  <a:srgbClr val="FFFF00"/>
                </a:solidFill>
                <a:latin typeface="+mn-lt"/>
                <a:ea typeface="+mn-ea"/>
                <a:cs typeface="+mn-cs"/>
              </a:rPr>
              <a:t>⇒ もしも１つでもあてはまったら、</a:t>
            </a:r>
            <a:r>
              <a:rPr lang="ja-JP" altLang="en-US" sz="1700" b="1" u="sng" dirty="0">
                <a:solidFill>
                  <a:srgbClr val="FFFF00"/>
                </a:solidFill>
                <a:latin typeface="+mn-lt"/>
                <a:ea typeface="+mn-ea"/>
                <a:cs typeface="+mn-cs"/>
              </a:rPr>
              <a:t>この教材は貴社のためのもの</a:t>
            </a:r>
            <a:r>
              <a:rPr lang="ja-JP" altLang="en-US" sz="1700" b="1" dirty="0">
                <a:solidFill>
                  <a:srgbClr val="FFFF00"/>
                </a:solidFill>
                <a:latin typeface="+mn-lt"/>
                <a:ea typeface="+mn-ea"/>
                <a:cs typeface="+mn-cs"/>
              </a:rPr>
              <a:t>です。</a:t>
            </a:r>
            <a:endParaRPr lang="ja-JP" altLang="en-US" sz="1700" b="1" dirty="0">
              <a:solidFill>
                <a:srgbClr val="FFFF00"/>
              </a:solidFill>
              <a:latin typeface="HGP創英角ｺﾞｼｯｸUB" panose="020B0900000000000000" pitchFamily="50" charset="-128"/>
              <a:ea typeface="HGP創英角ｺﾞｼｯｸUB" panose="020B0900000000000000" pitchFamily="50" charset="-128"/>
              <a:cs typeface="Meiryo UI" pitchFamily="50" charset="-128"/>
            </a:endParaRPr>
          </a:p>
        </p:txBody>
      </p:sp>
      <p:sp>
        <p:nvSpPr>
          <p:cNvPr id="67" name="タイトル 1">
            <a:extLst>
              <a:ext uri="{FF2B5EF4-FFF2-40B4-BE49-F238E27FC236}">
                <a16:creationId xmlns:a16="http://schemas.microsoft.com/office/drawing/2014/main" xmlns="" id="{CA0C2C92-58F1-4ED4-A31A-30211F72ED16}"/>
              </a:ext>
            </a:extLst>
          </p:cNvPr>
          <p:cNvSpPr txBox="1">
            <a:spLocks/>
          </p:cNvSpPr>
          <p:nvPr/>
        </p:nvSpPr>
        <p:spPr>
          <a:xfrm>
            <a:off x="57422" y="8218040"/>
            <a:ext cx="6755953" cy="833489"/>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nSpc>
                <a:spcPct val="150000"/>
              </a:lnSpc>
            </a:pPr>
            <a:endParaRPr lang="ja-JP" altLang="en-US" sz="1700" dirty="0">
              <a:latin typeface="HGP創英角ｺﾞｼｯｸUB" panose="020B0900000000000000" pitchFamily="50" charset="-128"/>
              <a:ea typeface="HGP創英角ｺﾞｼｯｸUB" panose="020B0900000000000000" pitchFamily="50" charset="-128"/>
              <a:cs typeface="Meiryo UI" pitchFamily="50" charset="-128"/>
            </a:endParaRPr>
          </a:p>
        </p:txBody>
      </p:sp>
      <p:sp>
        <p:nvSpPr>
          <p:cNvPr id="15" name="矢印: 下 14">
            <a:extLst>
              <a:ext uri="{FF2B5EF4-FFF2-40B4-BE49-F238E27FC236}">
                <a16:creationId xmlns:a16="http://schemas.microsoft.com/office/drawing/2014/main" xmlns="" id="{92891107-974C-4F3B-B870-D09701D2097D}"/>
              </a:ext>
            </a:extLst>
          </p:cNvPr>
          <p:cNvSpPr/>
          <p:nvPr/>
        </p:nvSpPr>
        <p:spPr>
          <a:xfrm>
            <a:off x="2845051" y="4327908"/>
            <a:ext cx="1120123" cy="517588"/>
          </a:xfrm>
          <a:prstGeom prst="downArrow">
            <a:avLst/>
          </a:prstGeom>
          <a:gradFill flip="none" rotWithShape="1">
            <a:gsLst>
              <a:gs pos="0">
                <a:srgbClr val="008200">
                  <a:shade val="30000"/>
                  <a:satMod val="115000"/>
                </a:srgbClr>
              </a:gs>
              <a:gs pos="50000">
                <a:srgbClr val="008200">
                  <a:shade val="67500"/>
                  <a:satMod val="115000"/>
                </a:srgbClr>
              </a:gs>
              <a:gs pos="100000">
                <a:srgbClr val="00A200"/>
              </a:gs>
            </a:gsLst>
            <a:lin ang="16200000" scaled="1"/>
            <a:tileRect/>
          </a:gra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矢印: 右 2">
            <a:extLst>
              <a:ext uri="{FF2B5EF4-FFF2-40B4-BE49-F238E27FC236}">
                <a16:creationId xmlns:a16="http://schemas.microsoft.com/office/drawing/2014/main" xmlns="" id="{1F47B1C9-C879-4CAD-AE4C-53FCC7B22F6E}"/>
              </a:ext>
            </a:extLst>
          </p:cNvPr>
          <p:cNvSpPr/>
          <p:nvPr/>
        </p:nvSpPr>
        <p:spPr>
          <a:xfrm>
            <a:off x="513184" y="8309016"/>
            <a:ext cx="5881266" cy="655926"/>
          </a:xfrm>
          <a:prstGeom prst="rightArrow">
            <a:avLst>
              <a:gd name="adj1" fmla="val 58433"/>
              <a:gd name="adj2" fmla="val 59794"/>
            </a:avLst>
          </a:prstGeom>
          <a:solidFill>
            <a:srgbClr val="095D33"/>
          </a:solidFill>
          <a:ln>
            <a:solidFill>
              <a:srgbClr val="0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500" dirty="0"/>
              <a:t>ガウディアはすでに多くの企業で</a:t>
            </a:r>
            <a:r>
              <a:rPr lang="ja-JP" altLang="en-US" sz="1500" dirty="0">
                <a:solidFill>
                  <a:srgbClr val="FFFF00"/>
                </a:solidFill>
              </a:rPr>
              <a:t>実績を上げています</a:t>
            </a:r>
            <a:r>
              <a:rPr lang="ja-JP" altLang="en-US" sz="1500" dirty="0"/>
              <a:t>（裏面へ⇒）</a:t>
            </a:r>
          </a:p>
        </p:txBody>
      </p:sp>
      <p:grpSp>
        <p:nvGrpSpPr>
          <p:cNvPr id="4" name="グループ化 3">
            <a:extLst>
              <a:ext uri="{FF2B5EF4-FFF2-40B4-BE49-F238E27FC236}">
                <a16:creationId xmlns:a16="http://schemas.microsoft.com/office/drawing/2014/main" xmlns="" id="{93C7503B-6A7B-48BB-BD9B-CCE31D79ADA6}"/>
              </a:ext>
            </a:extLst>
          </p:cNvPr>
          <p:cNvGrpSpPr/>
          <p:nvPr/>
        </p:nvGrpSpPr>
        <p:grpSpPr>
          <a:xfrm>
            <a:off x="436803" y="5796410"/>
            <a:ext cx="5974036" cy="2148573"/>
            <a:chOff x="0" y="5662424"/>
            <a:chExt cx="6858000" cy="2466492"/>
          </a:xfrm>
          <a:effectLst>
            <a:outerShdw blurRad="50800" dist="38100" dir="2700000" algn="tl" rotWithShape="0">
              <a:prstClr val="black">
                <a:alpha val="40000"/>
              </a:prstClr>
            </a:outerShdw>
          </a:effectLst>
        </p:grpSpPr>
        <p:sp>
          <p:nvSpPr>
            <p:cNvPr id="9" name="正方形/長方形 8">
              <a:extLst>
                <a:ext uri="{FF2B5EF4-FFF2-40B4-BE49-F238E27FC236}">
                  <a16:creationId xmlns:a16="http://schemas.microsoft.com/office/drawing/2014/main" xmlns="" id="{9EE274B5-6238-4373-A7B2-AA1A19D2FC9F}"/>
                </a:ext>
              </a:extLst>
            </p:cNvPr>
            <p:cNvSpPr/>
            <p:nvPr/>
          </p:nvSpPr>
          <p:spPr>
            <a:xfrm>
              <a:off x="1604914" y="5662424"/>
              <a:ext cx="3600400" cy="2466492"/>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026" name="Picture 2" descr="ガウディアとは">
              <a:extLst>
                <a:ext uri="{FF2B5EF4-FFF2-40B4-BE49-F238E27FC236}">
                  <a16:creationId xmlns:a16="http://schemas.microsoft.com/office/drawing/2014/main" xmlns="" id="{F3A5E4AF-77BC-4F75-B0BF-4C215C096961}"/>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953599" y="6859316"/>
              <a:ext cx="1904400" cy="12696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3. 考える力を定着させる">
              <a:extLst>
                <a:ext uri="{FF2B5EF4-FFF2-40B4-BE49-F238E27FC236}">
                  <a16:creationId xmlns:a16="http://schemas.microsoft.com/office/drawing/2014/main" xmlns="" id="{5B029277-AA58-44E0-80F7-1304681840E1}"/>
                </a:ext>
              </a:extLst>
            </p:cNvPr>
            <p:cNvPicPr>
              <a:picLocks noChangeAspect="1" noChangeArrowheads="1"/>
            </p:cNvPicPr>
            <p:nvPr/>
          </p:nvPicPr>
          <p:blipFill rotWithShape="1">
            <a:blip r:embed="rId7" cstate="print">
              <a:extLst>
                <a:ext uri="{28A0092B-C50C-407E-A947-70E740481C1C}">
                  <a14:useLocalDpi xmlns:a14="http://schemas.microsoft.com/office/drawing/2010/main" xmlns="" val="0"/>
                </a:ext>
              </a:extLst>
            </a:blip>
            <a:srcRect r="12929" b="12929"/>
            <a:stretch/>
          </p:blipFill>
          <p:spPr bwMode="auto">
            <a:xfrm>
              <a:off x="88" y="5662424"/>
              <a:ext cx="1844736" cy="1229823"/>
            </a:xfrm>
            <a:prstGeom prst="rect">
              <a:avLst/>
            </a:prstGeom>
            <a:noFill/>
            <a:extLst>
              <a:ext uri="{909E8E84-426E-40DD-AFC4-6F175D3DCCD1}">
                <a14:hiddenFill xmlns:a14="http://schemas.microsoft.com/office/drawing/2010/main" xmlns="">
                  <a:solidFill>
                    <a:srgbClr val="FFFFFF"/>
                  </a:solidFill>
                </a14:hiddenFill>
              </a:ext>
            </a:extLst>
          </p:spPr>
        </p:pic>
        <p:pic>
          <p:nvPicPr>
            <p:cNvPr id="1030" name="Picture 6" descr="1. 子どもが自学自習できる">
              <a:extLst>
                <a:ext uri="{FF2B5EF4-FFF2-40B4-BE49-F238E27FC236}">
                  <a16:creationId xmlns:a16="http://schemas.microsoft.com/office/drawing/2014/main" xmlns="" id="{C08F8460-50CF-4117-9780-DF6AF9B40B39}"/>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953600" y="5662424"/>
              <a:ext cx="1904400" cy="1269600"/>
            </a:xfrm>
            <a:prstGeom prst="rect">
              <a:avLst/>
            </a:prstGeom>
            <a:noFill/>
            <a:extLst>
              <a:ext uri="{909E8E84-426E-40DD-AFC4-6F175D3DCCD1}">
                <a14:hiddenFill xmlns:a14="http://schemas.microsoft.com/office/drawing/2010/main" xmlns="">
                  <a:solidFill>
                    <a:srgbClr val="FFFFFF"/>
                  </a:solidFill>
                </a14:hiddenFill>
              </a:ext>
            </a:extLst>
          </p:spPr>
        </p:pic>
        <p:pic>
          <p:nvPicPr>
            <p:cNvPr id="1034" name="Picture 10" descr="2020年の教育改革とは">
              <a:extLst>
                <a:ext uri="{FF2B5EF4-FFF2-40B4-BE49-F238E27FC236}">
                  <a16:creationId xmlns:a16="http://schemas.microsoft.com/office/drawing/2014/main" xmlns="" id="{DDE7B2CE-432E-4AE7-8F97-C17FD69C3713}"/>
                </a:ext>
              </a:extLst>
            </p:cNvPr>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l="3128"/>
            <a:stretch/>
          </p:blipFill>
          <p:spPr bwMode="auto">
            <a:xfrm>
              <a:off x="0" y="6859316"/>
              <a:ext cx="1844824" cy="126960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7" name="グループ化 6">
              <a:extLst>
                <a:ext uri="{FF2B5EF4-FFF2-40B4-BE49-F238E27FC236}">
                  <a16:creationId xmlns:a16="http://schemas.microsoft.com/office/drawing/2014/main" xmlns="" id="{2CC7DC35-7A55-4B9F-B8C9-C21B4E596E9F}"/>
                </a:ext>
              </a:extLst>
            </p:cNvPr>
            <p:cNvGrpSpPr/>
            <p:nvPr/>
          </p:nvGrpSpPr>
          <p:grpSpPr>
            <a:xfrm>
              <a:off x="2277562" y="7030118"/>
              <a:ext cx="2315673" cy="915918"/>
              <a:chOff x="1060602" y="6485123"/>
              <a:chExt cx="4350544" cy="1720771"/>
            </a:xfrm>
          </p:grpSpPr>
          <p:pic>
            <p:nvPicPr>
              <p:cNvPr id="62" name="Picture 22">
                <a:extLst>
                  <a:ext uri="{FF2B5EF4-FFF2-40B4-BE49-F238E27FC236}">
                    <a16:creationId xmlns:a16="http://schemas.microsoft.com/office/drawing/2014/main" xmlns="" id="{4B494245-776A-4837-8910-CA26E9B38A23}"/>
                  </a:ext>
                </a:extLst>
              </p:cNvPr>
              <p:cNvPicPr>
                <a:picLocks noChangeAspect="1" noChangeArrowheads="1"/>
              </p:cNvPicPr>
              <p:nvPr/>
            </p:nvPicPr>
            <p:blipFill>
              <a:blip r:embed="rId10" cstate="print">
                <a:grayscl/>
              </a:blip>
              <a:srcRect/>
              <a:stretch>
                <a:fillRect/>
              </a:stretch>
            </p:blipFill>
            <p:spPr bwMode="auto">
              <a:xfrm rot="19800000">
                <a:off x="1060602" y="6981758"/>
                <a:ext cx="866163" cy="1224136"/>
              </a:xfrm>
              <a:prstGeom prst="rect">
                <a:avLst/>
              </a:prstGeom>
              <a:noFill/>
              <a:ln w="9360">
                <a:solidFill>
                  <a:srgbClr val="7F7F7F"/>
                </a:solidFill>
                <a:miter lim="800000"/>
                <a:headEnd/>
                <a:tailEnd/>
              </a:ln>
            </p:spPr>
          </p:pic>
          <p:pic>
            <p:nvPicPr>
              <p:cNvPr id="65" name="Picture 23">
                <a:extLst>
                  <a:ext uri="{FF2B5EF4-FFF2-40B4-BE49-F238E27FC236}">
                    <a16:creationId xmlns:a16="http://schemas.microsoft.com/office/drawing/2014/main" xmlns="" id="{44341FB3-E439-484D-BE5E-E811A91B2254}"/>
                  </a:ext>
                </a:extLst>
              </p:cNvPr>
              <p:cNvPicPr>
                <a:picLocks noChangeAspect="1" noChangeArrowheads="1"/>
              </p:cNvPicPr>
              <p:nvPr/>
            </p:nvPicPr>
            <p:blipFill>
              <a:blip r:embed="rId11" cstate="print">
                <a:grayscl/>
              </a:blip>
              <a:srcRect/>
              <a:stretch>
                <a:fillRect/>
              </a:stretch>
            </p:blipFill>
            <p:spPr bwMode="auto">
              <a:xfrm rot="20700000">
                <a:off x="1924698" y="6612034"/>
                <a:ext cx="865264" cy="1224135"/>
              </a:xfrm>
              <a:prstGeom prst="rect">
                <a:avLst/>
              </a:prstGeom>
              <a:noFill/>
              <a:ln w="9360">
                <a:solidFill>
                  <a:srgbClr val="7F7F7F"/>
                </a:solidFill>
                <a:miter lim="800000"/>
                <a:headEnd/>
                <a:tailEnd/>
              </a:ln>
            </p:spPr>
          </p:pic>
          <p:pic>
            <p:nvPicPr>
              <p:cNvPr id="66" name="Picture 24">
                <a:extLst>
                  <a:ext uri="{FF2B5EF4-FFF2-40B4-BE49-F238E27FC236}">
                    <a16:creationId xmlns:a16="http://schemas.microsoft.com/office/drawing/2014/main" xmlns="" id="{EFB291A0-34FF-4D8C-9FFE-A9BBA08E8689}"/>
                  </a:ext>
                </a:extLst>
              </p:cNvPr>
              <p:cNvPicPr>
                <a:picLocks noChangeAspect="1" noChangeArrowheads="1"/>
              </p:cNvPicPr>
              <p:nvPr/>
            </p:nvPicPr>
            <p:blipFill>
              <a:blip r:embed="rId12" cstate="print">
                <a:grayscl/>
              </a:blip>
              <a:srcRect/>
              <a:stretch>
                <a:fillRect/>
              </a:stretch>
            </p:blipFill>
            <p:spPr bwMode="auto">
              <a:xfrm>
                <a:off x="2788794" y="6485123"/>
                <a:ext cx="865265" cy="1224135"/>
              </a:xfrm>
              <a:prstGeom prst="rect">
                <a:avLst/>
              </a:prstGeom>
              <a:noFill/>
              <a:ln w="9360">
                <a:solidFill>
                  <a:srgbClr val="7F7F7F"/>
                </a:solidFill>
                <a:miter lim="800000"/>
                <a:headEnd/>
                <a:tailEnd/>
              </a:ln>
            </p:spPr>
          </p:pic>
          <p:pic>
            <p:nvPicPr>
              <p:cNvPr id="63" name="Picture 25">
                <a:extLst>
                  <a:ext uri="{FF2B5EF4-FFF2-40B4-BE49-F238E27FC236}">
                    <a16:creationId xmlns:a16="http://schemas.microsoft.com/office/drawing/2014/main" xmlns="" id="{07A63E58-9AD4-4396-BC16-E3AC6F0638F4}"/>
                  </a:ext>
                </a:extLst>
              </p:cNvPr>
              <p:cNvPicPr>
                <a:picLocks noChangeAspect="1" noChangeArrowheads="1"/>
              </p:cNvPicPr>
              <p:nvPr/>
            </p:nvPicPr>
            <p:blipFill>
              <a:blip r:embed="rId13" cstate="print">
                <a:grayscl/>
              </a:blip>
              <a:srcRect/>
              <a:stretch>
                <a:fillRect/>
              </a:stretch>
            </p:blipFill>
            <p:spPr bwMode="auto">
              <a:xfrm rot="900000">
                <a:off x="3661835" y="6612034"/>
                <a:ext cx="868403" cy="1224135"/>
              </a:xfrm>
              <a:prstGeom prst="rect">
                <a:avLst/>
              </a:prstGeom>
              <a:noFill/>
              <a:ln w="9360">
                <a:solidFill>
                  <a:srgbClr val="7F7F7F"/>
                </a:solidFill>
                <a:miter lim="800000"/>
                <a:headEnd/>
                <a:tailEnd/>
              </a:ln>
            </p:spPr>
          </p:pic>
          <p:pic>
            <p:nvPicPr>
              <p:cNvPr id="64" name="Picture 26">
                <a:extLst>
                  <a:ext uri="{FF2B5EF4-FFF2-40B4-BE49-F238E27FC236}">
                    <a16:creationId xmlns:a16="http://schemas.microsoft.com/office/drawing/2014/main" xmlns="" id="{CA9B053B-31B5-4E3A-85B9-08DD6D396DE5}"/>
                  </a:ext>
                </a:extLst>
              </p:cNvPr>
              <p:cNvPicPr>
                <a:picLocks noChangeAspect="1" noChangeArrowheads="1"/>
              </p:cNvPicPr>
              <p:nvPr/>
            </p:nvPicPr>
            <p:blipFill>
              <a:blip r:embed="rId14" cstate="print">
                <a:grayscl/>
              </a:blip>
              <a:srcRect/>
              <a:stretch>
                <a:fillRect/>
              </a:stretch>
            </p:blipFill>
            <p:spPr bwMode="auto">
              <a:xfrm rot="1800000">
                <a:off x="4525931" y="6981758"/>
                <a:ext cx="885215" cy="1224136"/>
              </a:xfrm>
              <a:prstGeom prst="rect">
                <a:avLst/>
              </a:prstGeom>
              <a:noFill/>
              <a:ln w="9360">
                <a:solidFill>
                  <a:srgbClr val="7F7F7F"/>
                </a:solidFill>
                <a:miter lim="800000"/>
                <a:headEnd/>
                <a:tailEnd/>
              </a:ln>
            </p:spPr>
          </p:pic>
        </p:grpSp>
        <p:pic>
          <p:nvPicPr>
            <p:cNvPr id="25" name="Picture 2" descr="V:\gaudiaシステム_kantogfc\案内掲示板\2014-01-27_【全更新データ】一括ダウンロードデータ（2014年1月27日）\6_ロゴ_キャラクター\02キャラクター\キャラクター_春\桜ツカ.gif">
              <a:extLst>
                <a:ext uri="{FF2B5EF4-FFF2-40B4-BE49-F238E27FC236}">
                  <a16:creationId xmlns:a16="http://schemas.microsoft.com/office/drawing/2014/main" xmlns="" id="{98FD6519-5783-42F6-9F2D-6B18C5BE15C1}"/>
                </a:ext>
              </a:extLst>
            </p:cNvPr>
            <p:cNvPicPr>
              <a:picLocks noChangeAspect="1" noChangeArrowheads="1"/>
            </p:cNvPicPr>
            <p:nvPr/>
          </p:nvPicPr>
          <p:blipFill>
            <a:blip r:embed="rId15" cstate="print"/>
            <a:srcRect/>
            <a:stretch>
              <a:fillRect/>
            </a:stretch>
          </p:blipFill>
          <p:spPr bwMode="auto">
            <a:xfrm>
              <a:off x="3134485" y="7256310"/>
              <a:ext cx="630327" cy="555005"/>
            </a:xfrm>
            <a:prstGeom prst="rect">
              <a:avLst/>
            </a:prstGeom>
            <a:noFill/>
            <a:ln w="9525">
              <a:noFill/>
              <a:miter lim="800000"/>
              <a:headEnd/>
              <a:tailEnd/>
            </a:ln>
          </p:spPr>
        </p:pic>
      </p:grpSp>
      <p:pic>
        <p:nvPicPr>
          <p:cNvPr id="6" name="図 5" descr="時計, 挿絵, 記号 が含まれている画像&#10;&#10;自動的に生成された説明">
            <a:extLst>
              <a:ext uri="{FF2B5EF4-FFF2-40B4-BE49-F238E27FC236}">
                <a16:creationId xmlns:a16="http://schemas.microsoft.com/office/drawing/2014/main" xmlns="" id="{0018876C-33E5-4A35-8769-33643400B85D}"/>
              </a:ext>
            </a:extLst>
          </p:cNvPr>
          <p:cNvPicPr>
            <a:picLocks noChangeAspect="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xmlns="" val="0"/>
              </a:ext>
            </a:extLst>
          </a:blip>
          <a:stretch>
            <a:fillRect/>
          </a:stretch>
        </p:blipFill>
        <p:spPr>
          <a:xfrm>
            <a:off x="2204864" y="5966266"/>
            <a:ext cx="2424112" cy="766242"/>
          </a:xfrm>
          <a:prstGeom prst="rect">
            <a:avLst/>
          </a:prstGeom>
          <a:noFill/>
          <a:ln w="9525">
            <a:noFill/>
            <a:miter lim="800000"/>
            <a:headEnd/>
            <a:tailEnd/>
          </a:ln>
          <a:effectLst>
            <a:glow rad="101600">
              <a:schemeClr val="bg1">
                <a:alpha val="81000"/>
              </a:schemeClr>
            </a:glo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四角形: 角を丸くする 1">
            <a:extLst>
              <a:ext uri="{FF2B5EF4-FFF2-40B4-BE49-F238E27FC236}">
                <a16:creationId xmlns:a16="http://schemas.microsoft.com/office/drawing/2014/main" xmlns="" id="{F7CBED92-D633-4F4C-B114-6664EB637E85}"/>
              </a:ext>
            </a:extLst>
          </p:cNvPr>
          <p:cNvSpPr/>
          <p:nvPr/>
        </p:nvSpPr>
        <p:spPr>
          <a:xfrm>
            <a:off x="252042" y="698808"/>
            <a:ext cx="2224879" cy="586800"/>
          </a:xfrm>
          <a:prstGeom prst="roundRect">
            <a:avLst>
              <a:gd name="adj" fmla="val 8308"/>
            </a:avLst>
          </a:prstGeom>
          <a:solidFill>
            <a:schemeClr val="bg1"/>
          </a:solidFill>
          <a:ln w="9525">
            <a:solidFill>
              <a:srgbClr val="008200"/>
            </a:solidFill>
          </a:ln>
          <a:effectLst>
            <a:outerShdw blurRad="25400" dist="254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5" name="四角形: 角を丸くする 34">
            <a:extLst>
              <a:ext uri="{FF2B5EF4-FFF2-40B4-BE49-F238E27FC236}">
                <a16:creationId xmlns:a16="http://schemas.microsoft.com/office/drawing/2014/main" xmlns="" id="{763C6993-4A30-43E2-A0CB-592A1C36CE2A}"/>
              </a:ext>
            </a:extLst>
          </p:cNvPr>
          <p:cNvSpPr/>
          <p:nvPr/>
        </p:nvSpPr>
        <p:spPr>
          <a:xfrm>
            <a:off x="252041" y="1526259"/>
            <a:ext cx="2201860" cy="585965"/>
          </a:xfrm>
          <a:prstGeom prst="roundRect">
            <a:avLst>
              <a:gd name="adj" fmla="val 9081"/>
            </a:avLst>
          </a:prstGeom>
          <a:solidFill>
            <a:schemeClr val="bg1"/>
          </a:solidFill>
          <a:ln w="9525">
            <a:solidFill>
              <a:srgbClr val="008200"/>
            </a:solidFill>
          </a:ln>
          <a:effectLst>
            <a:outerShdw blurRad="25400" dist="254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a:p>
        </p:txBody>
      </p:sp>
      <p:sp>
        <p:nvSpPr>
          <p:cNvPr id="36" name="四角形: 角を丸くする 35">
            <a:extLst>
              <a:ext uri="{FF2B5EF4-FFF2-40B4-BE49-F238E27FC236}">
                <a16:creationId xmlns:a16="http://schemas.microsoft.com/office/drawing/2014/main" xmlns="" id="{F56FA77F-DF37-4734-BDC3-094570BD0AA3}"/>
              </a:ext>
            </a:extLst>
          </p:cNvPr>
          <p:cNvSpPr/>
          <p:nvPr/>
        </p:nvSpPr>
        <p:spPr>
          <a:xfrm>
            <a:off x="4525672" y="698808"/>
            <a:ext cx="2116492" cy="585965"/>
          </a:xfrm>
          <a:prstGeom prst="roundRect">
            <a:avLst>
              <a:gd name="adj" fmla="val 9081"/>
            </a:avLst>
          </a:prstGeom>
          <a:solidFill>
            <a:schemeClr val="bg1"/>
          </a:solidFill>
          <a:ln w="9525">
            <a:solidFill>
              <a:srgbClr val="008200"/>
            </a:solidFill>
          </a:ln>
          <a:effectLst>
            <a:outerShdw blurRad="25400" dist="254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a:p>
        </p:txBody>
      </p:sp>
      <p:sp>
        <p:nvSpPr>
          <p:cNvPr id="38" name="四角形: 角を丸くする 37">
            <a:extLst>
              <a:ext uri="{FF2B5EF4-FFF2-40B4-BE49-F238E27FC236}">
                <a16:creationId xmlns:a16="http://schemas.microsoft.com/office/drawing/2014/main" xmlns="" id="{71F4193B-445C-468D-922B-9566CC08B864}"/>
              </a:ext>
            </a:extLst>
          </p:cNvPr>
          <p:cNvSpPr/>
          <p:nvPr/>
        </p:nvSpPr>
        <p:spPr>
          <a:xfrm>
            <a:off x="2720923" y="698560"/>
            <a:ext cx="1591489" cy="585965"/>
          </a:xfrm>
          <a:prstGeom prst="roundRect">
            <a:avLst>
              <a:gd name="adj" fmla="val 7998"/>
            </a:avLst>
          </a:prstGeom>
          <a:solidFill>
            <a:schemeClr val="bg1"/>
          </a:solidFill>
          <a:ln w="9525">
            <a:solidFill>
              <a:srgbClr val="008200"/>
            </a:solidFill>
          </a:ln>
          <a:effectLst>
            <a:outerShdw blurRad="25400" dist="254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a:p>
        </p:txBody>
      </p:sp>
      <p:sp>
        <p:nvSpPr>
          <p:cNvPr id="39" name="四角形: 角を丸くする 38">
            <a:extLst>
              <a:ext uri="{FF2B5EF4-FFF2-40B4-BE49-F238E27FC236}">
                <a16:creationId xmlns:a16="http://schemas.microsoft.com/office/drawing/2014/main" xmlns="" id="{E3602653-9C26-44C4-9535-DDC774BCF9F7}"/>
              </a:ext>
            </a:extLst>
          </p:cNvPr>
          <p:cNvSpPr/>
          <p:nvPr/>
        </p:nvSpPr>
        <p:spPr>
          <a:xfrm>
            <a:off x="2628037" y="1523979"/>
            <a:ext cx="1965124" cy="585965"/>
          </a:xfrm>
          <a:prstGeom prst="roundRect">
            <a:avLst>
              <a:gd name="adj" fmla="val 10165"/>
            </a:avLst>
          </a:prstGeom>
          <a:solidFill>
            <a:schemeClr val="bg1"/>
          </a:solidFill>
          <a:ln w="9525">
            <a:solidFill>
              <a:srgbClr val="008200"/>
            </a:solidFill>
          </a:ln>
          <a:effectLst>
            <a:outerShdw blurRad="25400" dist="254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a:p>
        </p:txBody>
      </p:sp>
      <p:sp>
        <p:nvSpPr>
          <p:cNvPr id="4" name="テキスト ボックス 3">
            <a:extLst>
              <a:ext uri="{FF2B5EF4-FFF2-40B4-BE49-F238E27FC236}">
                <a16:creationId xmlns:a16="http://schemas.microsoft.com/office/drawing/2014/main" xmlns="" id="{CD828FC0-220D-4319-8C6C-FB3A2AE4E12D}"/>
              </a:ext>
            </a:extLst>
          </p:cNvPr>
          <p:cNvSpPr txBox="1"/>
          <p:nvPr/>
        </p:nvSpPr>
        <p:spPr>
          <a:xfrm>
            <a:off x="144016" y="161484"/>
            <a:ext cx="6597352" cy="415913"/>
          </a:xfrm>
          <a:prstGeom prst="rect">
            <a:avLst/>
          </a:prstGeom>
          <a:solidFill>
            <a:srgbClr val="008200"/>
          </a:solidFill>
        </p:spPr>
        <p:txBody>
          <a:bodyPr wrap="square" rtlCol="0">
            <a:noAutofit/>
          </a:bodyPr>
          <a:lstStyle/>
          <a:p>
            <a:pPr algn="ctr"/>
            <a:r>
              <a:rPr kumimoji="1" lang="ja-JP" altLang="en-US" sz="2000" dirty="0">
                <a:solidFill>
                  <a:schemeClr val="bg1"/>
                </a:solidFill>
                <a:latin typeface="HGP創英角ｺﾞｼｯｸUB" panose="020B0900000000000000" pitchFamily="50" charset="-128"/>
                <a:ea typeface="HGP創英角ｺﾞｼｯｸUB" panose="020B0900000000000000" pitchFamily="50" charset="-128"/>
              </a:rPr>
              <a:t>ガウディアの導入実績</a:t>
            </a:r>
          </a:p>
        </p:txBody>
      </p:sp>
      <p:sp>
        <p:nvSpPr>
          <p:cNvPr id="12" name="矢印: 右 11">
            <a:extLst>
              <a:ext uri="{FF2B5EF4-FFF2-40B4-BE49-F238E27FC236}">
                <a16:creationId xmlns:a16="http://schemas.microsoft.com/office/drawing/2014/main" xmlns="" id="{FA34D847-8300-49C1-93D5-3C3A2AA3F4BB}"/>
              </a:ext>
            </a:extLst>
          </p:cNvPr>
          <p:cNvSpPr/>
          <p:nvPr/>
        </p:nvSpPr>
        <p:spPr>
          <a:xfrm>
            <a:off x="670322" y="8281175"/>
            <a:ext cx="5566990" cy="655926"/>
          </a:xfrm>
          <a:prstGeom prst="rightArrow">
            <a:avLst>
              <a:gd name="adj1" fmla="val 58433"/>
              <a:gd name="adj2" fmla="val 67055"/>
            </a:avLst>
          </a:prstGeom>
          <a:solidFill>
            <a:srgbClr val="095D33"/>
          </a:solidFill>
          <a:ln>
            <a:solidFill>
              <a:srgbClr val="0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t>もっと詳しく知りたい方は</a:t>
            </a:r>
            <a:r>
              <a:rPr lang="ja-JP" altLang="en-US" sz="1600" b="1" dirty="0">
                <a:solidFill>
                  <a:srgbClr val="FFFF00"/>
                </a:solidFill>
              </a:rPr>
              <a:t>４枚目（郵送時の背面）</a:t>
            </a:r>
            <a:r>
              <a:rPr lang="ja-JP" altLang="en-US" sz="1600" dirty="0"/>
              <a:t>へ  </a:t>
            </a:r>
          </a:p>
        </p:txBody>
      </p:sp>
      <p:sp>
        <p:nvSpPr>
          <p:cNvPr id="23" name="タイトル 1">
            <a:extLst>
              <a:ext uri="{FF2B5EF4-FFF2-40B4-BE49-F238E27FC236}">
                <a16:creationId xmlns:a16="http://schemas.microsoft.com/office/drawing/2014/main" xmlns="" id="{4BB916A9-8063-458F-BF49-CAEFE749C1B7}"/>
              </a:ext>
            </a:extLst>
          </p:cNvPr>
          <p:cNvSpPr txBox="1">
            <a:spLocks/>
          </p:cNvSpPr>
          <p:nvPr/>
        </p:nvSpPr>
        <p:spPr>
          <a:xfrm>
            <a:off x="4687141" y="1523979"/>
            <a:ext cx="2208959" cy="581548"/>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110000"/>
              </a:lnSpc>
              <a:spcAft>
                <a:spcPts val="300"/>
              </a:spcAft>
            </a:pPr>
            <a:r>
              <a:rPr lang="en-US" altLang="ja-JP" sz="1050" dirty="0">
                <a:solidFill>
                  <a:schemeClr val="tx1">
                    <a:lumMod val="85000"/>
                    <a:lumOff val="15000"/>
                  </a:schemeClr>
                </a:solidFill>
                <a:latin typeface="+mn-ea"/>
                <a:cs typeface="Meiryo UI" pitchFamily="50" charset="-128"/>
              </a:rPr>
              <a:t>※</a:t>
            </a:r>
            <a:r>
              <a:rPr lang="ja-JP" altLang="en-US" sz="1050" dirty="0">
                <a:solidFill>
                  <a:schemeClr val="tx1">
                    <a:lumMod val="85000"/>
                    <a:lumOff val="15000"/>
                  </a:schemeClr>
                </a:solidFill>
                <a:latin typeface="+mn-ea"/>
                <a:cs typeface="Meiryo UI" pitchFamily="50" charset="-128"/>
              </a:rPr>
              <a:t>一部の社名は伏せています。　　</a:t>
            </a:r>
            <a:endParaRPr lang="en-US" altLang="ja-JP" sz="1050" dirty="0">
              <a:solidFill>
                <a:schemeClr val="tx1">
                  <a:lumMod val="85000"/>
                  <a:lumOff val="15000"/>
                </a:schemeClr>
              </a:solidFill>
              <a:latin typeface="+mn-ea"/>
              <a:cs typeface="Meiryo UI" pitchFamily="50" charset="-128"/>
            </a:endParaRPr>
          </a:p>
          <a:p>
            <a:pPr algn="l">
              <a:lnSpc>
                <a:spcPct val="110000"/>
              </a:lnSpc>
            </a:pPr>
            <a:r>
              <a:rPr lang="en-US" altLang="ja-JP" sz="1050" dirty="0">
                <a:solidFill>
                  <a:schemeClr val="tx1">
                    <a:lumMod val="85000"/>
                    <a:lumOff val="15000"/>
                  </a:schemeClr>
                </a:solidFill>
                <a:latin typeface="+mn-ea"/>
                <a:cs typeface="Meiryo UI" pitchFamily="50" charset="-128"/>
              </a:rPr>
              <a:t>※</a:t>
            </a:r>
            <a:r>
              <a:rPr lang="ja-JP" altLang="en-US" sz="1050" dirty="0">
                <a:solidFill>
                  <a:schemeClr val="tx1">
                    <a:lumMod val="85000"/>
                    <a:lumOff val="15000"/>
                  </a:schemeClr>
                </a:solidFill>
                <a:latin typeface="+mn-ea"/>
                <a:cs typeface="Meiryo UI" pitchFamily="50" charset="-128"/>
              </a:rPr>
              <a:t>上記はほんの一部です。</a:t>
            </a:r>
            <a:endParaRPr lang="en-US" altLang="ja-JP" sz="1050" dirty="0">
              <a:solidFill>
                <a:schemeClr val="tx1">
                  <a:lumMod val="85000"/>
                  <a:lumOff val="15000"/>
                </a:schemeClr>
              </a:solidFill>
              <a:latin typeface="+mn-ea"/>
              <a:cs typeface="Meiryo UI" pitchFamily="50" charset="-128"/>
            </a:endParaRPr>
          </a:p>
          <a:p>
            <a:pPr algn="l">
              <a:lnSpc>
                <a:spcPct val="110000"/>
              </a:lnSpc>
            </a:pPr>
            <a:r>
              <a:rPr lang="ja-JP" altLang="en-US" sz="1050" dirty="0">
                <a:solidFill>
                  <a:schemeClr val="tx1">
                    <a:lumMod val="85000"/>
                    <a:lumOff val="15000"/>
                  </a:schemeClr>
                </a:solidFill>
                <a:latin typeface="+mn-ea"/>
                <a:cs typeface="Meiryo UI" pitchFamily="50" charset="-128"/>
              </a:rPr>
              <a:t>　  他にも多くの実績があります。</a:t>
            </a:r>
            <a:endParaRPr lang="en-US" altLang="ja-JP" sz="1050" dirty="0">
              <a:solidFill>
                <a:schemeClr val="tx1">
                  <a:lumMod val="85000"/>
                  <a:lumOff val="15000"/>
                </a:schemeClr>
              </a:solidFill>
              <a:latin typeface="+mn-ea"/>
              <a:cs typeface="Meiryo UI" pitchFamily="50" charset="-128"/>
            </a:endParaRPr>
          </a:p>
        </p:txBody>
      </p:sp>
      <p:sp>
        <p:nvSpPr>
          <p:cNvPr id="11" name="タイトル 1">
            <a:extLst>
              <a:ext uri="{FF2B5EF4-FFF2-40B4-BE49-F238E27FC236}">
                <a16:creationId xmlns:a16="http://schemas.microsoft.com/office/drawing/2014/main" xmlns="" id="{76580813-55DC-4D76-8B96-6E6E735EC176}"/>
              </a:ext>
            </a:extLst>
          </p:cNvPr>
          <p:cNvSpPr txBox="1">
            <a:spLocks/>
          </p:cNvSpPr>
          <p:nvPr/>
        </p:nvSpPr>
        <p:spPr>
          <a:xfrm>
            <a:off x="116632" y="2873758"/>
            <a:ext cx="3197113" cy="430077"/>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500" dirty="0">
                <a:solidFill>
                  <a:srgbClr val="008200"/>
                </a:solidFill>
                <a:latin typeface="HGP創英角ｺﾞｼｯｸUB" panose="020B0900000000000000" pitchFamily="50" charset="-128"/>
                <a:ea typeface="HGP創英角ｺﾞｼｯｸUB" panose="020B0900000000000000" pitchFamily="50" charset="-128"/>
                <a:cs typeface="Meiryo UI" pitchFamily="50" charset="-128"/>
              </a:rPr>
              <a:t>① 圧倒的なブランド力での集客効果</a:t>
            </a:r>
          </a:p>
        </p:txBody>
      </p:sp>
      <p:sp>
        <p:nvSpPr>
          <p:cNvPr id="13" name="タイトル 1">
            <a:extLst>
              <a:ext uri="{FF2B5EF4-FFF2-40B4-BE49-F238E27FC236}">
                <a16:creationId xmlns:a16="http://schemas.microsoft.com/office/drawing/2014/main" xmlns="" id="{74DE6250-FF13-441E-949F-07ABE6749336}"/>
              </a:ext>
            </a:extLst>
          </p:cNvPr>
          <p:cNvSpPr txBox="1">
            <a:spLocks/>
          </p:cNvSpPr>
          <p:nvPr/>
        </p:nvSpPr>
        <p:spPr>
          <a:xfrm>
            <a:off x="165267" y="3220313"/>
            <a:ext cx="3019144" cy="1351687"/>
          </a:xfrm>
          <a:prstGeom prst="rect">
            <a:avLst/>
          </a:prstGeom>
        </p:spPr>
        <p:txBody>
          <a:bodyPr vert="horz" lIns="91440" tIns="45720" rIns="91440" bIns="45720" rtlCol="0" anchor="t">
            <a:noAutofit/>
          </a:bodyPr>
          <a:lstStyle>
            <a:defPPr>
              <a:defRPr lang="ja-JP"/>
            </a:defPPr>
            <a:lvl1pPr>
              <a:lnSpc>
                <a:spcPct val="150000"/>
              </a:lnSpc>
              <a:spcBef>
                <a:spcPct val="0"/>
              </a:spcBef>
              <a:buNone/>
              <a:defRPr sz="1000">
                <a:latin typeface="+mj-lt"/>
                <a:ea typeface="+mj-ea"/>
                <a:cs typeface="+mj-cs"/>
              </a:defRPr>
            </a:lvl1pPr>
          </a:lstStyle>
          <a:p>
            <a:pPr algn="just">
              <a:lnSpc>
                <a:spcPct val="135000"/>
              </a:lnSpc>
            </a:pPr>
            <a:r>
              <a:rPr lang="ja-JP" altLang="en-US" dirty="0">
                <a:solidFill>
                  <a:schemeClr val="tx1">
                    <a:lumMod val="85000"/>
                    <a:lumOff val="15000"/>
                  </a:schemeClr>
                </a:solidFill>
              </a:rPr>
              <a:t>激動の教育トレンド変化に対応した教材・運営ノウハウを、業界大手の「日能研」と「河合塾」が共同で特別開発。圧倒的な認知を誇るブランド力で</a:t>
            </a:r>
            <a:r>
              <a:rPr lang="ja-JP" altLang="en-US" u="sng" dirty="0">
                <a:solidFill>
                  <a:schemeClr val="tx1">
                    <a:lumMod val="85000"/>
                    <a:lumOff val="15000"/>
                  </a:schemeClr>
                </a:solidFill>
              </a:rPr>
              <a:t>集客を有利</a:t>
            </a:r>
            <a:r>
              <a:rPr lang="ja-JP" altLang="en-US" dirty="0">
                <a:solidFill>
                  <a:schemeClr val="tx1">
                    <a:lumMod val="85000"/>
                    <a:lumOff val="15000"/>
                  </a:schemeClr>
                </a:solidFill>
              </a:rPr>
              <a:t>に進められます。</a:t>
            </a:r>
            <a:endParaRPr lang="en-US" altLang="ja-JP" dirty="0">
              <a:solidFill>
                <a:schemeClr val="tx1">
                  <a:lumMod val="85000"/>
                  <a:lumOff val="15000"/>
                </a:schemeClr>
              </a:solidFill>
            </a:endParaRPr>
          </a:p>
          <a:p>
            <a:pPr algn="just">
              <a:lnSpc>
                <a:spcPct val="135000"/>
              </a:lnSpc>
            </a:pPr>
            <a:r>
              <a:rPr lang="ja-JP" altLang="en-US" dirty="0">
                <a:solidFill>
                  <a:schemeClr val="tx1">
                    <a:lumMod val="85000"/>
                    <a:lumOff val="15000"/>
                  </a:schemeClr>
                </a:solidFill>
              </a:rPr>
              <a:t>⇒お声：Ａ教室 「日能研と河合塾の名前が出ると保護者の反応が違うと説明時に実感している」</a:t>
            </a:r>
          </a:p>
        </p:txBody>
      </p:sp>
      <p:sp>
        <p:nvSpPr>
          <p:cNvPr id="14" name="テキスト ボックス 13">
            <a:extLst>
              <a:ext uri="{FF2B5EF4-FFF2-40B4-BE49-F238E27FC236}">
                <a16:creationId xmlns:a16="http://schemas.microsoft.com/office/drawing/2014/main" xmlns="" id="{F27C10FB-C244-4A65-A099-D514F92AF2E8}"/>
              </a:ext>
            </a:extLst>
          </p:cNvPr>
          <p:cNvSpPr txBox="1"/>
          <p:nvPr/>
        </p:nvSpPr>
        <p:spPr>
          <a:xfrm>
            <a:off x="144016" y="2379480"/>
            <a:ext cx="6597352" cy="436760"/>
          </a:xfrm>
          <a:prstGeom prst="rect">
            <a:avLst/>
          </a:prstGeom>
          <a:solidFill>
            <a:srgbClr val="008200"/>
          </a:solidFill>
        </p:spPr>
        <p:txBody>
          <a:bodyPr wrap="square" rtlCol="0">
            <a:noAutofit/>
          </a:bodyPr>
          <a:lstStyle/>
          <a:p>
            <a:pPr algn="ctr"/>
            <a:r>
              <a:rPr lang="ja-JP" altLang="en-US" sz="2000" dirty="0">
                <a:solidFill>
                  <a:schemeClr val="bg1"/>
                </a:solidFill>
                <a:latin typeface="HGP創英角ｺﾞｼｯｸUB" panose="020B0900000000000000" pitchFamily="50" charset="-128"/>
                <a:ea typeface="HGP創英角ｺﾞｼｯｸUB" panose="020B0900000000000000" pitchFamily="50" charset="-128"/>
              </a:rPr>
              <a:t>ガウディアが選ばれている 　　つの理由</a:t>
            </a:r>
          </a:p>
        </p:txBody>
      </p:sp>
      <p:sp>
        <p:nvSpPr>
          <p:cNvPr id="15" name="タイトル 1">
            <a:extLst>
              <a:ext uri="{FF2B5EF4-FFF2-40B4-BE49-F238E27FC236}">
                <a16:creationId xmlns:a16="http://schemas.microsoft.com/office/drawing/2014/main" xmlns="" id="{721AB161-2EC4-45BA-A6D2-E9264A86B120}"/>
              </a:ext>
            </a:extLst>
          </p:cNvPr>
          <p:cNvSpPr txBox="1">
            <a:spLocks/>
          </p:cNvSpPr>
          <p:nvPr/>
        </p:nvSpPr>
        <p:spPr>
          <a:xfrm>
            <a:off x="116632" y="4629440"/>
            <a:ext cx="3600399" cy="430077"/>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450" dirty="0">
                <a:solidFill>
                  <a:srgbClr val="008200"/>
                </a:solidFill>
                <a:latin typeface="HGP創英角ｺﾞｼｯｸUB" panose="020B0900000000000000" pitchFamily="50" charset="-128"/>
                <a:ea typeface="HGP創英角ｺﾞｼｯｸUB" panose="020B0900000000000000" pitchFamily="50" charset="-128"/>
                <a:cs typeface="Meiryo UI" pitchFamily="50" charset="-128"/>
              </a:rPr>
              <a:t>② 満足度向上による塾のイメージ強化</a:t>
            </a:r>
          </a:p>
        </p:txBody>
      </p:sp>
      <p:sp>
        <p:nvSpPr>
          <p:cNvPr id="16" name="タイトル 1">
            <a:extLst>
              <a:ext uri="{FF2B5EF4-FFF2-40B4-BE49-F238E27FC236}">
                <a16:creationId xmlns:a16="http://schemas.microsoft.com/office/drawing/2014/main" xmlns="" id="{F2F25D0C-D09A-4B0D-9776-7117AFAE29A6}"/>
              </a:ext>
            </a:extLst>
          </p:cNvPr>
          <p:cNvSpPr txBox="1">
            <a:spLocks/>
          </p:cNvSpPr>
          <p:nvPr/>
        </p:nvSpPr>
        <p:spPr>
          <a:xfrm>
            <a:off x="3376964" y="6988756"/>
            <a:ext cx="3265200" cy="1116255"/>
          </a:xfrm>
          <a:prstGeom prst="rect">
            <a:avLst/>
          </a:prstGeom>
        </p:spPr>
        <p:txBody>
          <a:bodyPr vert="horz" lIns="91440" tIns="45720" rIns="91440" bIns="45720" rtlCol="0" anchor="t">
            <a:noAutofit/>
          </a:bodyPr>
          <a:lstStyle>
            <a:defPPr>
              <a:defRPr lang="ja-JP"/>
            </a:defPPr>
            <a:lvl1pPr>
              <a:lnSpc>
                <a:spcPct val="150000"/>
              </a:lnSpc>
              <a:spcBef>
                <a:spcPct val="0"/>
              </a:spcBef>
              <a:buNone/>
              <a:defRPr sz="1000">
                <a:latin typeface="+mj-lt"/>
                <a:ea typeface="+mj-ea"/>
                <a:cs typeface="+mj-cs"/>
              </a:defRPr>
            </a:lvl1pPr>
          </a:lstStyle>
          <a:p>
            <a:pPr algn="just">
              <a:lnSpc>
                <a:spcPct val="135000"/>
              </a:lnSpc>
            </a:pPr>
            <a:r>
              <a:rPr lang="ja-JP" altLang="en-US" dirty="0">
                <a:solidFill>
                  <a:schemeClr val="tx1">
                    <a:lumMod val="85000"/>
                    <a:lumOff val="15000"/>
                  </a:schemeClr>
                </a:solidFill>
              </a:rPr>
              <a:t>導入費用は登録料と看板代のたった７万円のみ。導入後、本部へのロイヤリティーは生徒</a:t>
            </a:r>
            <a:r>
              <a:rPr lang="en-US" altLang="ja-JP" dirty="0">
                <a:solidFill>
                  <a:schemeClr val="tx1">
                    <a:lumMod val="85000"/>
                    <a:lumOff val="15000"/>
                  </a:schemeClr>
                </a:solidFill>
              </a:rPr>
              <a:t>1</a:t>
            </a:r>
            <a:r>
              <a:rPr lang="ja-JP" altLang="en-US" dirty="0">
                <a:solidFill>
                  <a:schemeClr val="tx1">
                    <a:lumMod val="85000"/>
                    <a:lumOff val="15000"/>
                  </a:schemeClr>
                </a:solidFill>
              </a:rPr>
              <a:t>人の月謝に対しての割合だけで</a:t>
            </a:r>
            <a:r>
              <a:rPr lang="ja-JP" altLang="en-US" u="sng" dirty="0">
                <a:solidFill>
                  <a:schemeClr val="tx1">
                    <a:lumMod val="85000"/>
                    <a:lumOff val="15000"/>
                  </a:schemeClr>
                </a:solidFill>
              </a:rPr>
              <a:t>固定費は一切ありません</a:t>
            </a:r>
            <a:r>
              <a:rPr lang="ja-JP" altLang="en-US" dirty="0">
                <a:solidFill>
                  <a:schemeClr val="tx1">
                    <a:lumMod val="85000"/>
                    <a:lumOff val="15000"/>
                  </a:schemeClr>
                </a:solidFill>
              </a:rPr>
              <a:t>。使用教材も無料です。</a:t>
            </a:r>
            <a:endParaRPr lang="en-US" altLang="ja-JP" dirty="0">
              <a:solidFill>
                <a:schemeClr val="tx1">
                  <a:lumMod val="85000"/>
                  <a:lumOff val="15000"/>
                </a:schemeClr>
              </a:solidFill>
            </a:endParaRPr>
          </a:p>
          <a:p>
            <a:pPr algn="just">
              <a:lnSpc>
                <a:spcPct val="135000"/>
              </a:lnSpc>
            </a:pPr>
            <a:r>
              <a:rPr lang="ja-JP" altLang="en-US" dirty="0">
                <a:solidFill>
                  <a:schemeClr val="tx1">
                    <a:lumMod val="85000"/>
                    <a:lumOff val="15000"/>
                  </a:schemeClr>
                </a:solidFill>
              </a:rPr>
              <a:t>⇒お声： </a:t>
            </a:r>
            <a:r>
              <a:rPr lang="en-US" altLang="ja-JP" dirty="0">
                <a:solidFill>
                  <a:schemeClr val="tx1">
                    <a:lumMod val="85000"/>
                    <a:lumOff val="15000"/>
                  </a:schemeClr>
                </a:solidFill>
              </a:rPr>
              <a:t>D</a:t>
            </a:r>
            <a:r>
              <a:rPr lang="ja-JP" altLang="en-US" dirty="0">
                <a:solidFill>
                  <a:schemeClr val="tx1">
                    <a:lumMod val="85000"/>
                    <a:lumOff val="15000"/>
                  </a:schemeClr>
                </a:solidFill>
              </a:rPr>
              <a:t> 教室 「（固定費が無いため、）生徒が少ない状態からも収益が出たのはありがたかった」</a:t>
            </a:r>
          </a:p>
        </p:txBody>
      </p:sp>
      <p:sp>
        <p:nvSpPr>
          <p:cNvPr id="18" name="タイトル 1">
            <a:extLst>
              <a:ext uri="{FF2B5EF4-FFF2-40B4-BE49-F238E27FC236}">
                <a16:creationId xmlns:a16="http://schemas.microsoft.com/office/drawing/2014/main" xmlns="" id="{29E89794-EDFA-44EB-B41E-60D742500BC0}"/>
              </a:ext>
            </a:extLst>
          </p:cNvPr>
          <p:cNvSpPr txBox="1">
            <a:spLocks/>
          </p:cNvSpPr>
          <p:nvPr/>
        </p:nvSpPr>
        <p:spPr>
          <a:xfrm>
            <a:off x="3307995" y="3936206"/>
            <a:ext cx="3351605" cy="492292"/>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500" dirty="0">
                <a:solidFill>
                  <a:srgbClr val="008200"/>
                </a:solidFill>
                <a:latin typeface="HGP創英角ｺﾞｼｯｸUB" panose="020B0900000000000000" pitchFamily="50" charset="-128"/>
                <a:ea typeface="HGP創英角ｺﾞｼｯｸUB" panose="020B0900000000000000" pitchFamily="50" charset="-128"/>
                <a:cs typeface="Meiryo UI" pitchFamily="50" charset="-128"/>
              </a:rPr>
              <a:t>⑤ 低学年から囲い込みで先手を打てる</a:t>
            </a:r>
          </a:p>
        </p:txBody>
      </p:sp>
      <p:sp>
        <p:nvSpPr>
          <p:cNvPr id="19" name="タイトル 1">
            <a:extLst>
              <a:ext uri="{FF2B5EF4-FFF2-40B4-BE49-F238E27FC236}">
                <a16:creationId xmlns:a16="http://schemas.microsoft.com/office/drawing/2014/main" xmlns="" id="{B28102CC-D0C1-4C2C-8CE5-F303EFCE02C5}"/>
              </a:ext>
            </a:extLst>
          </p:cNvPr>
          <p:cNvSpPr txBox="1">
            <a:spLocks/>
          </p:cNvSpPr>
          <p:nvPr/>
        </p:nvSpPr>
        <p:spPr>
          <a:xfrm>
            <a:off x="3384906" y="4313990"/>
            <a:ext cx="3265404" cy="1005648"/>
          </a:xfrm>
          <a:prstGeom prst="rect">
            <a:avLst/>
          </a:prstGeom>
        </p:spPr>
        <p:txBody>
          <a:bodyPr vert="horz" lIns="91440" tIns="45720" rIns="91440" bIns="45720" rtlCol="0" anchor="t">
            <a:noAutofit/>
          </a:bodyPr>
          <a:lstStyle>
            <a:defPPr>
              <a:defRPr lang="ja-JP"/>
            </a:defPPr>
            <a:lvl1pPr>
              <a:lnSpc>
                <a:spcPct val="150000"/>
              </a:lnSpc>
              <a:spcBef>
                <a:spcPct val="0"/>
              </a:spcBef>
              <a:buNone/>
              <a:defRPr sz="1000">
                <a:latin typeface="+mj-lt"/>
                <a:ea typeface="+mj-ea"/>
                <a:cs typeface="+mj-cs"/>
              </a:defRPr>
            </a:lvl1pPr>
          </a:lstStyle>
          <a:p>
            <a:pPr algn="just">
              <a:lnSpc>
                <a:spcPct val="135000"/>
              </a:lnSpc>
            </a:pPr>
            <a:r>
              <a:rPr lang="ja-JP" altLang="en-US" dirty="0">
                <a:solidFill>
                  <a:schemeClr val="tx1">
                    <a:lumMod val="85000"/>
                    <a:lumOff val="15000"/>
                  </a:schemeClr>
                </a:solidFill>
              </a:rPr>
              <a:t>生徒獲得が激化する中で、低学年向けの教材により、生徒の</a:t>
            </a:r>
            <a:r>
              <a:rPr lang="ja-JP" altLang="en-US" u="sng" dirty="0">
                <a:solidFill>
                  <a:schemeClr val="tx1">
                    <a:lumMod val="85000"/>
                    <a:lumOff val="15000"/>
                  </a:schemeClr>
                </a:solidFill>
              </a:rPr>
              <a:t>早期囲い込みを実現</a:t>
            </a:r>
            <a:r>
              <a:rPr lang="ja-JP" altLang="en-US" dirty="0">
                <a:solidFill>
                  <a:schemeClr val="tx1">
                    <a:lumMod val="85000"/>
                    <a:lumOff val="15000"/>
                  </a:schemeClr>
                </a:solidFill>
              </a:rPr>
              <a:t>できます。</a:t>
            </a:r>
            <a:endParaRPr lang="en-US" altLang="ja-JP" dirty="0">
              <a:solidFill>
                <a:schemeClr val="tx1">
                  <a:lumMod val="85000"/>
                  <a:lumOff val="15000"/>
                </a:schemeClr>
              </a:solidFill>
            </a:endParaRPr>
          </a:p>
          <a:p>
            <a:pPr algn="just">
              <a:lnSpc>
                <a:spcPct val="135000"/>
              </a:lnSpc>
            </a:pPr>
            <a:r>
              <a:rPr lang="ja-JP" altLang="en-US" dirty="0">
                <a:solidFill>
                  <a:schemeClr val="tx1">
                    <a:lumMod val="85000"/>
                    <a:lumOff val="15000"/>
                  </a:schemeClr>
                </a:solidFill>
              </a:rPr>
              <a:t>⇒お声：Ｃ 教室 「低学年から囲い込めるのは間違いなく有利。 他教室よりも先手を打てる」</a:t>
            </a:r>
          </a:p>
          <a:p>
            <a:endParaRPr lang="ja-JP" altLang="en-US" dirty="0">
              <a:solidFill>
                <a:schemeClr val="tx1">
                  <a:lumMod val="85000"/>
                  <a:lumOff val="15000"/>
                </a:schemeClr>
              </a:solidFill>
            </a:endParaRPr>
          </a:p>
        </p:txBody>
      </p:sp>
      <p:sp>
        <p:nvSpPr>
          <p:cNvPr id="20" name="タイトル 1">
            <a:extLst>
              <a:ext uri="{FF2B5EF4-FFF2-40B4-BE49-F238E27FC236}">
                <a16:creationId xmlns:a16="http://schemas.microsoft.com/office/drawing/2014/main" xmlns="" id="{7DB2CA5E-9DC7-444B-BA7C-ECEC4560D3D6}"/>
              </a:ext>
            </a:extLst>
          </p:cNvPr>
          <p:cNvSpPr txBox="1">
            <a:spLocks/>
          </p:cNvSpPr>
          <p:nvPr/>
        </p:nvSpPr>
        <p:spPr>
          <a:xfrm>
            <a:off x="3307995" y="2820030"/>
            <a:ext cx="3269122" cy="537654"/>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500" dirty="0">
                <a:solidFill>
                  <a:srgbClr val="008200"/>
                </a:solidFill>
                <a:latin typeface="HGP創英角ｺﾞｼｯｸUB" panose="020B0900000000000000" pitchFamily="50" charset="-128"/>
                <a:ea typeface="HGP創英角ｺﾞｼｯｸUB" panose="020B0900000000000000" pitchFamily="50" charset="-128"/>
                <a:cs typeface="Meiryo UI" pitchFamily="50" charset="-128"/>
              </a:rPr>
              <a:t>④ 先生不足でも導入できる教材設計</a:t>
            </a:r>
          </a:p>
        </p:txBody>
      </p:sp>
      <p:sp>
        <p:nvSpPr>
          <p:cNvPr id="21" name="タイトル 1">
            <a:extLst>
              <a:ext uri="{FF2B5EF4-FFF2-40B4-BE49-F238E27FC236}">
                <a16:creationId xmlns:a16="http://schemas.microsoft.com/office/drawing/2014/main" xmlns="" id="{7A6C0797-F947-4F36-8C41-E22D474AA976}"/>
              </a:ext>
            </a:extLst>
          </p:cNvPr>
          <p:cNvSpPr txBox="1">
            <a:spLocks/>
          </p:cNvSpPr>
          <p:nvPr/>
        </p:nvSpPr>
        <p:spPr>
          <a:xfrm>
            <a:off x="3347911" y="3220313"/>
            <a:ext cx="3265200" cy="771918"/>
          </a:xfrm>
          <a:prstGeom prst="rect">
            <a:avLst/>
          </a:prstGeom>
        </p:spPr>
        <p:txBody>
          <a:bodyPr vert="horz" lIns="91440" tIns="45720" rIns="91440" bIns="45720" rtlCol="0" anchor="t">
            <a:noAutofit/>
          </a:bodyPr>
          <a:lstStyle>
            <a:defPPr>
              <a:defRPr lang="ja-JP"/>
            </a:defPPr>
            <a:lvl1pPr>
              <a:lnSpc>
                <a:spcPct val="150000"/>
              </a:lnSpc>
              <a:spcBef>
                <a:spcPct val="0"/>
              </a:spcBef>
              <a:buNone/>
              <a:defRPr sz="1000">
                <a:latin typeface="+mj-lt"/>
                <a:ea typeface="+mj-ea"/>
                <a:cs typeface="+mj-cs"/>
              </a:defRPr>
            </a:lvl1pPr>
          </a:lstStyle>
          <a:p>
            <a:pPr algn="just">
              <a:lnSpc>
                <a:spcPct val="135000"/>
              </a:lnSpc>
            </a:pPr>
            <a:r>
              <a:rPr lang="ja-JP" altLang="en-US" dirty="0">
                <a:solidFill>
                  <a:schemeClr val="tx1">
                    <a:lumMod val="85000"/>
                    <a:lumOff val="15000"/>
                  </a:schemeClr>
                </a:solidFill>
              </a:rPr>
              <a:t>指導されてわかるのではなく、小さなステップで自ら気づきを得る教材構成。だから</a:t>
            </a:r>
            <a:r>
              <a:rPr lang="ja-JP" altLang="en-US" u="sng" dirty="0">
                <a:solidFill>
                  <a:schemeClr val="tx1">
                    <a:lumMod val="85000"/>
                    <a:lumOff val="15000"/>
                  </a:schemeClr>
                </a:solidFill>
              </a:rPr>
              <a:t>先生の手がかかりません</a:t>
            </a:r>
            <a:r>
              <a:rPr lang="ja-JP" altLang="en-US" dirty="0">
                <a:solidFill>
                  <a:schemeClr val="tx1">
                    <a:lumMod val="85000"/>
                    <a:lumOff val="15000"/>
                  </a:schemeClr>
                </a:solidFill>
              </a:rPr>
              <a:t>。</a:t>
            </a:r>
            <a:endParaRPr lang="en-US" altLang="ja-JP" dirty="0">
              <a:solidFill>
                <a:schemeClr val="tx1">
                  <a:lumMod val="85000"/>
                  <a:lumOff val="15000"/>
                </a:schemeClr>
              </a:solidFill>
            </a:endParaRPr>
          </a:p>
          <a:p>
            <a:pPr algn="just">
              <a:lnSpc>
                <a:spcPct val="135000"/>
              </a:lnSpc>
            </a:pPr>
            <a:r>
              <a:rPr lang="ja-JP" altLang="en-US" dirty="0">
                <a:solidFill>
                  <a:schemeClr val="tx1">
                    <a:lumMod val="85000"/>
                    <a:lumOff val="15000"/>
                  </a:schemeClr>
                </a:solidFill>
              </a:rPr>
              <a:t>⇒お声：Ｂ 教室 「人手不足だが集客層を広げられた」</a:t>
            </a:r>
          </a:p>
          <a:p>
            <a:endParaRPr lang="ja-JP" altLang="en-US" dirty="0">
              <a:solidFill>
                <a:schemeClr val="tx1">
                  <a:lumMod val="85000"/>
                  <a:lumOff val="15000"/>
                </a:schemeClr>
              </a:solidFill>
            </a:endParaRPr>
          </a:p>
        </p:txBody>
      </p:sp>
      <p:sp>
        <p:nvSpPr>
          <p:cNvPr id="25" name="タイトル 1">
            <a:extLst>
              <a:ext uri="{FF2B5EF4-FFF2-40B4-BE49-F238E27FC236}">
                <a16:creationId xmlns:a16="http://schemas.microsoft.com/office/drawing/2014/main" xmlns="" id="{325539FF-2D21-4305-9DAB-539D44016EDD}"/>
              </a:ext>
            </a:extLst>
          </p:cNvPr>
          <p:cNvSpPr txBox="1">
            <a:spLocks/>
          </p:cNvSpPr>
          <p:nvPr/>
        </p:nvSpPr>
        <p:spPr>
          <a:xfrm>
            <a:off x="163931" y="4976670"/>
            <a:ext cx="3020400" cy="1357284"/>
          </a:xfrm>
          <a:prstGeom prst="rect">
            <a:avLst/>
          </a:prstGeom>
        </p:spPr>
        <p:txBody>
          <a:bodyPr vert="horz" lIns="91440" tIns="45720" rIns="91440" bIns="45720" rtlCol="0" anchor="t">
            <a:noAutofit/>
          </a:bodyPr>
          <a:lstStyle>
            <a:defPPr>
              <a:defRPr lang="ja-JP"/>
            </a:defPPr>
            <a:lvl1pPr>
              <a:lnSpc>
                <a:spcPct val="150000"/>
              </a:lnSpc>
              <a:spcBef>
                <a:spcPct val="0"/>
              </a:spcBef>
              <a:buNone/>
              <a:defRPr sz="1000">
                <a:latin typeface="+mj-lt"/>
                <a:ea typeface="+mj-ea"/>
                <a:cs typeface="+mj-cs"/>
              </a:defRPr>
            </a:lvl1pPr>
          </a:lstStyle>
          <a:p>
            <a:pPr algn="just">
              <a:lnSpc>
                <a:spcPct val="135000"/>
              </a:lnSpc>
            </a:pPr>
            <a:r>
              <a:rPr lang="ja-JP" altLang="en-US" dirty="0">
                <a:solidFill>
                  <a:schemeClr val="tx1">
                    <a:lumMod val="85000"/>
                    <a:lumOff val="15000"/>
                  </a:schemeClr>
                </a:solidFill>
              </a:rPr>
              <a:t>生徒の理解度に合わせたところからスタートするため、児童の理解が深まり、児童は</a:t>
            </a:r>
            <a:r>
              <a:rPr lang="ja-JP" altLang="en-US" u="sng" dirty="0">
                <a:solidFill>
                  <a:schemeClr val="tx1">
                    <a:lumMod val="85000"/>
                    <a:lumOff val="15000"/>
                  </a:schemeClr>
                </a:solidFill>
              </a:rPr>
              <a:t>学習意欲が向上</a:t>
            </a:r>
            <a:r>
              <a:rPr lang="ja-JP" altLang="en-US" dirty="0">
                <a:solidFill>
                  <a:schemeClr val="tx1">
                    <a:lumMod val="85000"/>
                    <a:lumOff val="15000"/>
                  </a:schemeClr>
                </a:solidFill>
              </a:rPr>
              <a:t>します。塾や保護者からも学習付けが出来ていると高評価を得ています。</a:t>
            </a:r>
            <a:endParaRPr lang="en-US" altLang="ja-JP" dirty="0">
              <a:solidFill>
                <a:schemeClr val="tx1">
                  <a:lumMod val="85000"/>
                  <a:lumOff val="15000"/>
                </a:schemeClr>
              </a:solidFill>
            </a:endParaRPr>
          </a:p>
          <a:p>
            <a:pPr algn="just">
              <a:lnSpc>
                <a:spcPct val="135000"/>
              </a:lnSpc>
            </a:pPr>
            <a:r>
              <a:rPr lang="ja-JP" altLang="en-US" dirty="0">
                <a:solidFill>
                  <a:schemeClr val="tx1">
                    <a:lumMod val="85000"/>
                    <a:lumOff val="15000"/>
                  </a:schemeClr>
                </a:solidFill>
              </a:rPr>
              <a:t>⇒お声：Ｂ学童併設：「ガウディアを習っている生徒は学童時間も態度が変わった」</a:t>
            </a:r>
          </a:p>
          <a:p>
            <a:endParaRPr lang="ja-JP" altLang="en-US" dirty="0">
              <a:solidFill>
                <a:schemeClr val="tx1">
                  <a:lumMod val="85000"/>
                  <a:lumOff val="15000"/>
                </a:schemeClr>
              </a:solidFill>
            </a:endParaRPr>
          </a:p>
        </p:txBody>
      </p:sp>
      <p:sp>
        <p:nvSpPr>
          <p:cNvPr id="26" name="タイトル 1">
            <a:extLst>
              <a:ext uri="{FF2B5EF4-FFF2-40B4-BE49-F238E27FC236}">
                <a16:creationId xmlns:a16="http://schemas.microsoft.com/office/drawing/2014/main" xmlns="" id="{1EFB021E-5ECA-4472-A0A6-744442562174}"/>
              </a:ext>
            </a:extLst>
          </p:cNvPr>
          <p:cNvSpPr txBox="1">
            <a:spLocks/>
          </p:cNvSpPr>
          <p:nvPr/>
        </p:nvSpPr>
        <p:spPr>
          <a:xfrm>
            <a:off x="3307995" y="6631411"/>
            <a:ext cx="3505381" cy="430077"/>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450" dirty="0">
                <a:solidFill>
                  <a:srgbClr val="008200"/>
                </a:solidFill>
                <a:latin typeface="HGP創英角ｺﾞｼｯｸUB" panose="020B0900000000000000" pitchFamily="50" charset="-128"/>
                <a:ea typeface="HGP創英角ｺﾞｼｯｸUB" panose="020B0900000000000000" pitchFamily="50" charset="-128"/>
                <a:cs typeface="Meiryo UI" pitchFamily="50" charset="-128"/>
              </a:rPr>
              <a:t>⑦ 導入初期から収益が出る料金システム</a:t>
            </a:r>
          </a:p>
        </p:txBody>
      </p:sp>
      <p:sp>
        <p:nvSpPr>
          <p:cNvPr id="27" name="タイトル 1">
            <a:extLst>
              <a:ext uri="{FF2B5EF4-FFF2-40B4-BE49-F238E27FC236}">
                <a16:creationId xmlns:a16="http://schemas.microsoft.com/office/drawing/2014/main" xmlns="" id="{72FBAA97-239C-4A18-8E7E-2A6455E2FB0F}"/>
              </a:ext>
            </a:extLst>
          </p:cNvPr>
          <p:cNvSpPr txBox="1">
            <a:spLocks/>
          </p:cNvSpPr>
          <p:nvPr/>
        </p:nvSpPr>
        <p:spPr>
          <a:xfrm>
            <a:off x="144016" y="6445771"/>
            <a:ext cx="3197113" cy="430077"/>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500" dirty="0">
                <a:solidFill>
                  <a:srgbClr val="008200"/>
                </a:solidFill>
                <a:latin typeface="HGP創英角ｺﾞｼｯｸUB" panose="020B0900000000000000" pitchFamily="50" charset="-128"/>
                <a:ea typeface="HGP創英角ｺﾞｼｯｸUB" panose="020B0900000000000000" pitchFamily="50" charset="-128"/>
                <a:cs typeface="Meiryo UI" pitchFamily="50" charset="-128"/>
              </a:rPr>
              <a:t>③ 導入後までも安心なサポート体制</a:t>
            </a:r>
          </a:p>
        </p:txBody>
      </p:sp>
      <p:sp>
        <p:nvSpPr>
          <p:cNvPr id="28" name="タイトル 1">
            <a:extLst>
              <a:ext uri="{FF2B5EF4-FFF2-40B4-BE49-F238E27FC236}">
                <a16:creationId xmlns:a16="http://schemas.microsoft.com/office/drawing/2014/main" xmlns="" id="{57F95E1A-1EC9-4D7F-BBBF-74DEFE02CB73}"/>
              </a:ext>
            </a:extLst>
          </p:cNvPr>
          <p:cNvSpPr txBox="1">
            <a:spLocks/>
          </p:cNvSpPr>
          <p:nvPr/>
        </p:nvSpPr>
        <p:spPr>
          <a:xfrm>
            <a:off x="163931" y="6814312"/>
            <a:ext cx="3020400" cy="1375430"/>
          </a:xfrm>
          <a:prstGeom prst="rect">
            <a:avLst/>
          </a:prstGeom>
        </p:spPr>
        <p:txBody>
          <a:bodyPr vert="horz" lIns="91440" tIns="45720" rIns="91440" bIns="45720" rtlCol="0" anchor="t">
            <a:noAutofit/>
          </a:bodyPr>
          <a:lstStyle>
            <a:defPPr>
              <a:defRPr lang="ja-JP"/>
            </a:defPPr>
            <a:lvl1pPr>
              <a:lnSpc>
                <a:spcPct val="150000"/>
              </a:lnSpc>
              <a:spcBef>
                <a:spcPct val="0"/>
              </a:spcBef>
              <a:buNone/>
              <a:defRPr sz="1000">
                <a:latin typeface="+mj-lt"/>
                <a:ea typeface="+mj-ea"/>
                <a:cs typeface="+mj-cs"/>
              </a:defRPr>
            </a:lvl1pPr>
          </a:lstStyle>
          <a:p>
            <a:pPr algn="just">
              <a:lnSpc>
                <a:spcPct val="135000"/>
              </a:lnSpc>
            </a:pPr>
            <a:r>
              <a:rPr lang="ja-JP" altLang="en-US" dirty="0">
                <a:solidFill>
                  <a:schemeClr val="tx1">
                    <a:lumMod val="85000"/>
                    <a:lumOff val="15000"/>
                  </a:schemeClr>
                </a:solidFill>
              </a:rPr>
              <a:t>「教材を購入しただけでは、どうやって進めていいかわからない</a:t>
            </a:r>
            <a:r>
              <a:rPr lang="en-US" altLang="ja-JP" dirty="0">
                <a:solidFill>
                  <a:schemeClr val="tx1">
                    <a:lumMod val="85000"/>
                    <a:lumOff val="15000"/>
                  </a:schemeClr>
                </a:solidFill>
              </a:rPr>
              <a:t>…</a:t>
            </a:r>
            <a:r>
              <a:rPr lang="ja-JP" altLang="en-US" dirty="0">
                <a:solidFill>
                  <a:schemeClr val="tx1">
                    <a:lumMod val="85000"/>
                    <a:lumOff val="15000"/>
                  </a:schemeClr>
                </a:solidFill>
              </a:rPr>
              <a:t>」。ご不安のお声に対応するため、スムーズに導入するための専用の研修を準備。導入後も専属の担当がついて</a:t>
            </a:r>
            <a:r>
              <a:rPr lang="ja-JP" altLang="en-US" u="sng" dirty="0">
                <a:solidFill>
                  <a:schemeClr val="tx1">
                    <a:lumMod val="85000"/>
                    <a:lumOff val="15000"/>
                  </a:schemeClr>
                </a:solidFill>
              </a:rPr>
              <a:t>完全フォロー</a:t>
            </a:r>
            <a:r>
              <a:rPr lang="ja-JP" altLang="en-US" dirty="0">
                <a:solidFill>
                  <a:schemeClr val="tx1">
                    <a:lumMod val="85000"/>
                    <a:lumOff val="15000"/>
                  </a:schemeClr>
                </a:solidFill>
              </a:rPr>
              <a:t>いたします。</a:t>
            </a:r>
            <a:endParaRPr lang="en-US" altLang="ja-JP" dirty="0">
              <a:solidFill>
                <a:schemeClr val="tx1">
                  <a:lumMod val="85000"/>
                  <a:lumOff val="15000"/>
                </a:schemeClr>
              </a:solidFill>
            </a:endParaRPr>
          </a:p>
          <a:p>
            <a:pPr algn="just">
              <a:lnSpc>
                <a:spcPct val="135000"/>
              </a:lnSpc>
            </a:pPr>
            <a:r>
              <a:rPr lang="ja-JP" altLang="en-US" dirty="0">
                <a:solidFill>
                  <a:schemeClr val="tx1">
                    <a:lumMod val="85000"/>
                    <a:lumOff val="15000"/>
                  </a:schemeClr>
                </a:solidFill>
              </a:rPr>
              <a:t>⇒お声：Ｃ教室「プログラムを導入後も売りっぱなしじゃないのが（導入の）決め手になった」</a:t>
            </a:r>
          </a:p>
        </p:txBody>
      </p:sp>
      <p:sp>
        <p:nvSpPr>
          <p:cNvPr id="29" name="タイトル 1">
            <a:extLst>
              <a:ext uri="{FF2B5EF4-FFF2-40B4-BE49-F238E27FC236}">
                <a16:creationId xmlns:a16="http://schemas.microsoft.com/office/drawing/2014/main" xmlns="" id="{0628A4B0-252C-4B0F-99AE-29519D3E6129}"/>
              </a:ext>
            </a:extLst>
          </p:cNvPr>
          <p:cNvSpPr txBox="1">
            <a:spLocks/>
          </p:cNvSpPr>
          <p:nvPr/>
        </p:nvSpPr>
        <p:spPr>
          <a:xfrm>
            <a:off x="252041" y="744697"/>
            <a:ext cx="2292103" cy="526515"/>
          </a:xfrm>
          <a:prstGeom prst="rect">
            <a:avLst/>
          </a:prstGeom>
          <a:noFill/>
        </p:spPr>
        <p:txBody>
          <a:bodyPr vert="horz" lIns="91440" tIns="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150000"/>
              </a:lnSpc>
            </a:pPr>
            <a:r>
              <a:rPr lang="ja-JP" altLang="en-US" sz="1100" dirty="0">
                <a:latin typeface="+mn-ea"/>
                <a:ea typeface="+mn-ea"/>
                <a:cs typeface="Meiryo UI" pitchFamily="50" charset="-128"/>
              </a:rPr>
              <a:t>例① </a:t>
            </a:r>
            <a:r>
              <a:rPr lang="ja-JP" altLang="en-US" sz="1100" dirty="0">
                <a:latin typeface="+mn-ea"/>
                <a:ea typeface="+mn-ea"/>
              </a:rPr>
              <a:t>日能研関東</a:t>
            </a:r>
            <a:r>
              <a:rPr lang="ja-JP" altLang="en-US" sz="900" dirty="0">
                <a:latin typeface="+mn-ea"/>
                <a:ea typeface="+mn-ea"/>
              </a:rPr>
              <a:t>（幼児・低学年のみで）</a:t>
            </a:r>
            <a:endParaRPr lang="en-US" altLang="ja-JP" sz="900" dirty="0">
              <a:latin typeface="+mn-ea"/>
              <a:ea typeface="+mn-ea"/>
            </a:endParaRPr>
          </a:p>
          <a:p>
            <a:pPr algn="l">
              <a:lnSpc>
                <a:spcPct val="120000"/>
              </a:lnSpc>
            </a:pPr>
            <a:r>
              <a:rPr lang="ja-JP" altLang="en-US" sz="1100" dirty="0">
                <a:latin typeface="+mn-ea"/>
                <a:ea typeface="+mn-ea"/>
                <a:cs typeface="Meiryo UI" pitchFamily="50" charset="-128"/>
              </a:rPr>
              <a:t>　</a:t>
            </a:r>
            <a:r>
              <a:rPr lang="ja-JP" altLang="en-US" sz="1200" dirty="0">
                <a:latin typeface="+mn-ea"/>
                <a:cs typeface="Meiryo UI" pitchFamily="50" charset="-128"/>
              </a:rPr>
              <a:t> ⇒ </a:t>
            </a:r>
            <a:r>
              <a:rPr lang="en-US" altLang="ja-JP" sz="1200" b="1" dirty="0">
                <a:solidFill>
                  <a:srgbClr val="FF0000"/>
                </a:solidFill>
                <a:latin typeface="Segoe UI" panose="020B0502040204020203" pitchFamily="34" charset="0"/>
                <a:ea typeface="+mn-ea"/>
                <a:cs typeface="Segoe UI" panose="020B0502040204020203" pitchFamily="34" charset="0"/>
              </a:rPr>
              <a:t>1,000</a:t>
            </a:r>
            <a:r>
              <a:rPr lang="ja-JP" altLang="en-US" sz="1100" b="1" dirty="0">
                <a:solidFill>
                  <a:srgbClr val="FF0000"/>
                </a:solidFill>
                <a:latin typeface="+mn-ea"/>
                <a:ea typeface="+mn-ea"/>
              </a:rPr>
              <a:t>人超</a:t>
            </a:r>
            <a:r>
              <a:rPr lang="ja-JP" altLang="en-US" sz="1100" dirty="0">
                <a:latin typeface="+mn-ea"/>
                <a:ea typeface="+mn-ea"/>
                <a:cs typeface="Meiryo UI" pitchFamily="50" charset="-128"/>
              </a:rPr>
              <a:t>を獲得　　　</a:t>
            </a:r>
            <a:endParaRPr lang="en-US" altLang="ja-JP" sz="1100" dirty="0">
              <a:latin typeface="+mn-ea"/>
              <a:ea typeface="+mn-ea"/>
              <a:cs typeface="Meiryo UI" pitchFamily="50" charset="-128"/>
            </a:endParaRPr>
          </a:p>
        </p:txBody>
      </p:sp>
      <p:sp>
        <p:nvSpPr>
          <p:cNvPr id="30" name="タイトル 1">
            <a:extLst>
              <a:ext uri="{FF2B5EF4-FFF2-40B4-BE49-F238E27FC236}">
                <a16:creationId xmlns:a16="http://schemas.microsoft.com/office/drawing/2014/main" xmlns="" id="{4DEC2E96-46B8-43A6-84B6-53BF7AB74B85}"/>
              </a:ext>
            </a:extLst>
          </p:cNvPr>
          <p:cNvSpPr txBox="1">
            <a:spLocks/>
          </p:cNvSpPr>
          <p:nvPr/>
        </p:nvSpPr>
        <p:spPr>
          <a:xfrm>
            <a:off x="4565700" y="744697"/>
            <a:ext cx="2103659" cy="526515"/>
          </a:xfrm>
          <a:prstGeom prst="rect">
            <a:avLst/>
          </a:prstGeom>
          <a:noFill/>
        </p:spPr>
        <p:txBody>
          <a:bodyPr vert="horz" lIns="91440" tIns="0" rIns="91440" bIns="45720" rtlCol="0" anchor="t">
            <a:noAutofit/>
          </a:bodyPr>
          <a:lstStyle>
            <a:defPPr>
              <a:defRPr lang="ja-JP"/>
            </a:defPPr>
            <a:lvl1pPr>
              <a:lnSpc>
                <a:spcPct val="150000"/>
              </a:lnSpc>
              <a:spcBef>
                <a:spcPct val="0"/>
              </a:spcBef>
              <a:buNone/>
              <a:defRPr sz="1100">
                <a:latin typeface="+mn-ea"/>
                <a:cs typeface="Meiryo UI" pitchFamily="50" charset="-128"/>
              </a:defRPr>
            </a:lvl1pPr>
          </a:lstStyle>
          <a:p>
            <a:r>
              <a:rPr lang="ja-JP" altLang="en-US" dirty="0"/>
              <a:t>例③　</a:t>
            </a:r>
            <a:r>
              <a:rPr lang="en-US" altLang="ja-JP" dirty="0"/>
              <a:t>C</a:t>
            </a:r>
            <a:r>
              <a:rPr lang="ja-JP" altLang="en-US" dirty="0"/>
              <a:t>社</a:t>
            </a:r>
            <a:r>
              <a:rPr lang="ja-JP" altLang="en-US" sz="900" dirty="0">
                <a:cs typeface="+mj-cs"/>
              </a:rPr>
              <a:t>（幼児→高校生までの塾）</a:t>
            </a:r>
            <a:endParaRPr lang="en-US" altLang="ja-JP" sz="900" dirty="0">
              <a:cs typeface="+mj-cs"/>
            </a:endParaRPr>
          </a:p>
          <a:p>
            <a:pPr>
              <a:lnSpc>
                <a:spcPct val="120000"/>
              </a:lnSpc>
            </a:pPr>
            <a:r>
              <a:rPr lang="ja-JP" altLang="en-US" dirty="0"/>
              <a:t>　 ⇒  </a:t>
            </a:r>
            <a:r>
              <a:rPr lang="en-US" altLang="ja-JP" sz="1200" b="1" dirty="0">
                <a:solidFill>
                  <a:srgbClr val="FF0000"/>
                </a:solidFill>
                <a:latin typeface="Segoe UI" panose="020B0502040204020203" pitchFamily="34" charset="0"/>
                <a:cs typeface="Segoe UI" panose="020B0502040204020203" pitchFamily="34" charset="0"/>
              </a:rPr>
              <a:t>340</a:t>
            </a:r>
            <a:r>
              <a:rPr lang="ja-JP" altLang="en-US" b="1" dirty="0">
                <a:solidFill>
                  <a:srgbClr val="FF0000"/>
                </a:solidFill>
              </a:rPr>
              <a:t>人超</a:t>
            </a:r>
            <a:r>
              <a:rPr lang="ja-JP" altLang="en-US" dirty="0"/>
              <a:t>を獲得　</a:t>
            </a:r>
            <a:endParaRPr lang="en-US" altLang="ja-JP" dirty="0"/>
          </a:p>
        </p:txBody>
      </p:sp>
      <p:sp>
        <p:nvSpPr>
          <p:cNvPr id="31" name="タイトル 1">
            <a:extLst>
              <a:ext uri="{FF2B5EF4-FFF2-40B4-BE49-F238E27FC236}">
                <a16:creationId xmlns:a16="http://schemas.microsoft.com/office/drawing/2014/main" xmlns="" id="{5010EC95-D9A7-4203-895F-46492A6FEAC1}"/>
              </a:ext>
            </a:extLst>
          </p:cNvPr>
          <p:cNvSpPr txBox="1">
            <a:spLocks/>
          </p:cNvSpPr>
          <p:nvPr/>
        </p:nvSpPr>
        <p:spPr>
          <a:xfrm>
            <a:off x="258183" y="1571953"/>
            <a:ext cx="2201860" cy="526515"/>
          </a:xfrm>
          <a:prstGeom prst="rect">
            <a:avLst/>
          </a:prstGeom>
          <a:noFill/>
        </p:spPr>
        <p:txBody>
          <a:bodyPr vert="horz" lIns="91440" tIns="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150000"/>
              </a:lnSpc>
            </a:pPr>
            <a:r>
              <a:rPr lang="ja-JP" altLang="en-US" sz="1100" dirty="0">
                <a:latin typeface="+mn-ea"/>
                <a:ea typeface="+mn-ea"/>
                <a:cs typeface="Meiryo UI" pitchFamily="50" charset="-128"/>
              </a:rPr>
              <a:t>例④　Ｄ社</a:t>
            </a:r>
            <a:r>
              <a:rPr lang="ja-JP" altLang="en-US" sz="900" dirty="0">
                <a:latin typeface="+mn-ea"/>
                <a:ea typeface="+mn-ea"/>
              </a:rPr>
              <a:t>（県内の中学受験指導企業）</a:t>
            </a:r>
            <a:endParaRPr lang="en-US" altLang="ja-JP" sz="900" dirty="0">
              <a:latin typeface="+mn-ea"/>
              <a:ea typeface="+mn-ea"/>
            </a:endParaRPr>
          </a:p>
          <a:p>
            <a:pPr algn="l">
              <a:lnSpc>
                <a:spcPct val="120000"/>
              </a:lnSpc>
            </a:pPr>
            <a:r>
              <a:rPr lang="ja-JP" altLang="en-US" sz="1100" dirty="0">
                <a:latin typeface="+mn-ea"/>
                <a:ea typeface="+mn-ea"/>
                <a:cs typeface="Meiryo UI" pitchFamily="50" charset="-128"/>
              </a:rPr>
              <a:t>　 ⇒ </a:t>
            </a:r>
            <a:r>
              <a:rPr lang="en-US" altLang="ja-JP" sz="1200" b="1" dirty="0">
                <a:solidFill>
                  <a:srgbClr val="FF0000"/>
                </a:solidFill>
                <a:latin typeface="Segoe UI" panose="020B0502040204020203" pitchFamily="34" charset="0"/>
                <a:ea typeface="+mn-ea"/>
                <a:cs typeface="Segoe UI" panose="020B0502040204020203" pitchFamily="34" charset="0"/>
              </a:rPr>
              <a:t>100</a:t>
            </a:r>
            <a:r>
              <a:rPr lang="ja-JP" altLang="en-US" sz="1100" b="1" dirty="0">
                <a:solidFill>
                  <a:srgbClr val="FF0000"/>
                </a:solidFill>
                <a:latin typeface="+mn-ea"/>
              </a:rPr>
              <a:t>人超</a:t>
            </a:r>
            <a:r>
              <a:rPr lang="ja-JP" altLang="en-US" sz="1100" dirty="0">
                <a:latin typeface="+mn-ea"/>
                <a:cs typeface="Meiryo UI" pitchFamily="50" charset="-128"/>
              </a:rPr>
              <a:t>を獲得　　　　　</a:t>
            </a:r>
            <a:r>
              <a:rPr lang="ja-JP" altLang="en-US" sz="1100" dirty="0">
                <a:latin typeface="+mn-ea"/>
                <a:ea typeface="+mn-ea"/>
                <a:cs typeface="Meiryo UI" pitchFamily="50" charset="-128"/>
              </a:rPr>
              <a:t>　</a:t>
            </a:r>
            <a:endParaRPr lang="en-US" altLang="ja-JP" sz="1100" dirty="0">
              <a:latin typeface="+mn-ea"/>
              <a:ea typeface="+mn-ea"/>
              <a:cs typeface="Meiryo UI" pitchFamily="50" charset="-128"/>
            </a:endParaRPr>
          </a:p>
        </p:txBody>
      </p:sp>
      <p:sp>
        <p:nvSpPr>
          <p:cNvPr id="32" name="タイトル 1">
            <a:extLst>
              <a:ext uri="{FF2B5EF4-FFF2-40B4-BE49-F238E27FC236}">
                <a16:creationId xmlns:a16="http://schemas.microsoft.com/office/drawing/2014/main" xmlns="" id="{2EF56AC2-F048-4CE9-86CD-A27D034830F5}"/>
              </a:ext>
            </a:extLst>
          </p:cNvPr>
          <p:cNvSpPr txBox="1">
            <a:spLocks/>
          </p:cNvSpPr>
          <p:nvPr/>
        </p:nvSpPr>
        <p:spPr>
          <a:xfrm>
            <a:off x="2664158" y="1571953"/>
            <a:ext cx="1965873" cy="530353"/>
          </a:xfrm>
          <a:prstGeom prst="rect">
            <a:avLst/>
          </a:prstGeom>
          <a:noFill/>
        </p:spPr>
        <p:txBody>
          <a:bodyPr vert="horz" lIns="91440" tIns="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150000"/>
              </a:lnSpc>
            </a:pPr>
            <a:r>
              <a:rPr lang="ja-JP" altLang="en-US" sz="1100" dirty="0">
                <a:latin typeface="+mn-ea"/>
                <a:ea typeface="+mn-ea"/>
                <a:cs typeface="Meiryo UI" pitchFamily="50" charset="-128"/>
              </a:rPr>
              <a:t>例⑤　</a:t>
            </a:r>
            <a:r>
              <a:rPr lang="en-US" altLang="ja-JP" sz="1100" dirty="0">
                <a:latin typeface="+mn-ea"/>
                <a:ea typeface="+mn-ea"/>
                <a:cs typeface="Meiryo UI" pitchFamily="50" charset="-128"/>
              </a:rPr>
              <a:t>E</a:t>
            </a:r>
            <a:r>
              <a:rPr lang="ja-JP" altLang="en-US" sz="1100" dirty="0">
                <a:latin typeface="+mn-ea"/>
                <a:ea typeface="+mn-ea"/>
                <a:cs typeface="Meiryo UI" pitchFamily="50" charset="-128"/>
              </a:rPr>
              <a:t>社</a:t>
            </a:r>
            <a:r>
              <a:rPr lang="ja-JP" altLang="en-US" sz="900" dirty="0">
                <a:latin typeface="+mn-ea"/>
                <a:ea typeface="+mn-ea"/>
              </a:rPr>
              <a:t>（全国展開の英語教室）</a:t>
            </a:r>
            <a:endParaRPr lang="en-US" altLang="ja-JP" sz="900" dirty="0">
              <a:latin typeface="+mn-ea"/>
              <a:ea typeface="+mn-ea"/>
            </a:endParaRPr>
          </a:p>
          <a:p>
            <a:pPr algn="l">
              <a:lnSpc>
                <a:spcPct val="120000"/>
              </a:lnSpc>
            </a:pPr>
            <a:r>
              <a:rPr lang="ja-JP" altLang="en-US" sz="1100" dirty="0">
                <a:latin typeface="+mn-ea"/>
                <a:ea typeface="+mn-ea"/>
                <a:cs typeface="Meiryo UI" pitchFamily="50" charset="-128"/>
              </a:rPr>
              <a:t>　 </a:t>
            </a:r>
            <a:r>
              <a:rPr lang="ja-JP" altLang="en-US" sz="1100" dirty="0">
                <a:latin typeface="+mn-ea"/>
                <a:cs typeface="Meiryo UI" pitchFamily="50" charset="-128"/>
              </a:rPr>
              <a:t>⇒ </a:t>
            </a:r>
            <a:r>
              <a:rPr lang="ja-JP" altLang="en-US" sz="1100" dirty="0">
                <a:latin typeface="+mn-ea"/>
                <a:ea typeface="+mn-ea"/>
                <a:cs typeface="Meiryo UI" pitchFamily="50" charset="-128"/>
              </a:rPr>
              <a:t> </a:t>
            </a:r>
            <a:r>
              <a:rPr lang="en-US" altLang="ja-JP" sz="1200" b="1" dirty="0">
                <a:solidFill>
                  <a:srgbClr val="FF0000"/>
                </a:solidFill>
                <a:latin typeface="Segoe UI" panose="020B0502040204020203" pitchFamily="34" charset="0"/>
                <a:ea typeface="+mn-ea"/>
                <a:cs typeface="Segoe UI" panose="020B0502040204020203" pitchFamily="34" charset="0"/>
              </a:rPr>
              <a:t>510</a:t>
            </a:r>
            <a:r>
              <a:rPr lang="ja-JP" altLang="en-US" sz="1100" b="1" dirty="0">
                <a:solidFill>
                  <a:srgbClr val="FF0000"/>
                </a:solidFill>
                <a:latin typeface="+mn-ea"/>
              </a:rPr>
              <a:t>人超</a:t>
            </a:r>
            <a:r>
              <a:rPr lang="ja-JP" altLang="en-US" sz="1100" dirty="0">
                <a:latin typeface="+mn-ea"/>
              </a:rPr>
              <a:t>を獲得　　　</a:t>
            </a:r>
            <a:endParaRPr lang="en-US" altLang="ja-JP" sz="1100" dirty="0">
              <a:latin typeface="+mn-ea"/>
            </a:endParaRPr>
          </a:p>
        </p:txBody>
      </p:sp>
      <p:sp>
        <p:nvSpPr>
          <p:cNvPr id="34" name="タイトル 1">
            <a:extLst>
              <a:ext uri="{FF2B5EF4-FFF2-40B4-BE49-F238E27FC236}">
                <a16:creationId xmlns:a16="http://schemas.microsoft.com/office/drawing/2014/main" xmlns="" id="{039F74AE-ED1D-4CBC-BE9C-2F9CC3106BD6}"/>
              </a:ext>
            </a:extLst>
          </p:cNvPr>
          <p:cNvSpPr txBox="1">
            <a:spLocks/>
          </p:cNvSpPr>
          <p:nvPr/>
        </p:nvSpPr>
        <p:spPr>
          <a:xfrm>
            <a:off x="2732801" y="744697"/>
            <a:ext cx="1828473" cy="530353"/>
          </a:xfrm>
          <a:prstGeom prst="rect">
            <a:avLst/>
          </a:prstGeom>
          <a:noFill/>
        </p:spPr>
        <p:txBody>
          <a:bodyPr vert="horz" lIns="91440" tIns="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lnSpc>
                <a:spcPct val="150000"/>
              </a:lnSpc>
            </a:pPr>
            <a:r>
              <a:rPr lang="ja-JP" altLang="en-US" sz="1100" dirty="0">
                <a:latin typeface="+mn-ea"/>
                <a:ea typeface="+mn-ea"/>
                <a:cs typeface="Meiryo UI" pitchFamily="50" charset="-128"/>
              </a:rPr>
              <a:t>例②　Ｂ園</a:t>
            </a:r>
            <a:r>
              <a:rPr lang="ja-JP" altLang="en-US" sz="900" dirty="0">
                <a:latin typeface="+mn-ea"/>
                <a:ea typeface="+mn-ea"/>
              </a:rPr>
              <a:t>（幼稚園に併設）</a:t>
            </a:r>
            <a:endParaRPr lang="en-US" altLang="ja-JP" sz="900" dirty="0">
              <a:latin typeface="+mn-ea"/>
              <a:ea typeface="+mn-ea"/>
            </a:endParaRPr>
          </a:p>
          <a:p>
            <a:pPr algn="l">
              <a:lnSpc>
                <a:spcPct val="120000"/>
              </a:lnSpc>
            </a:pPr>
            <a:r>
              <a:rPr lang="ja-JP" altLang="en-US" sz="1100" dirty="0">
                <a:latin typeface="+mn-ea"/>
                <a:ea typeface="+mn-ea"/>
                <a:cs typeface="Meiryo UI" pitchFamily="50" charset="-128"/>
              </a:rPr>
              <a:t>　 </a:t>
            </a:r>
            <a:r>
              <a:rPr lang="ja-JP" altLang="en-US" sz="1100" dirty="0">
                <a:latin typeface="+mn-ea"/>
                <a:cs typeface="Meiryo UI" pitchFamily="50" charset="-128"/>
              </a:rPr>
              <a:t>⇒ </a:t>
            </a:r>
            <a:r>
              <a:rPr lang="en-US" altLang="ja-JP" sz="1200" b="1" dirty="0">
                <a:solidFill>
                  <a:srgbClr val="FF0000"/>
                </a:solidFill>
                <a:latin typeface="Segoe UI" panose="020B0502040204020203" pitchFamily="34" charset="0"/>
                <a:ea typeface="+mn-ea"/>
                <a:cs typeface="Segoe UI" panose="020B0502040204020203" pitchFamily="34" charset="0"/>
              </a:rPr>
              <a:t>100</a:t>
            </a:r>
            <a:r>
              <a:rPr lang="ja-JP" altLang="en-US" sz="1100" b="1" dirty="0">
                <a:solidFill>
                  <a:srgbClr val="FF0000"/>
                </a:solidFill>
                <a:latin typeface="+mn-ea"/>
                <a:ea typeface="+mn-ea"/>
              </a:rPr>
              <a:t>人超</a:t>
            </a:r>
            <a:r>
              <a:rPr lang="ja-JP" altLang="en-US" sz="1100" dirty="0">
                <a:latin typeface="+mn-ea"/>
                <a:ea typeface="+mn-ea"/>
                <a:cs typeface="Meiryo UI" pitchFamily="50" charset="-128"/>
              </a:rPr>
              <a:t>を獲得</a:t>
            </a:r>
            <a:endParaRPr lang="en-US" altLang="ja-JP" sz="1100" dirty="0">
              <a:latin typeface="+mn-ea"/>
              <a:ea typeface="+mn-ea"/>
              <a:cs typeface="Meiryo UI" pitchFamily="50" charset="-128"/>
            </a:endParaRPr>
          </a:p>
        </p:txBody>
      </p:sp>
      <p:sp>
        <p:nvSpPr>
          <p:cNvPr id="40" name="タイトル 1">
            <a:extLst>
              <a:ext uri="{FF2B5EF4-FFF2-40B4-BE49-F238E27FC236}">
                <a16:creationId xmlns:a16="http://schemas.microsoft.com/office/drawing/2014/main" xmlns="" id="{D62BA0F5-7C81-4861-92F3-76FBC8506A98}"/>
              </a:ext>
            </a:extLst>
          </p:cNvPr>
          <p:cNvSpPr txBox="1">
            <a:spLocks/>
          </p:cNvSpPr>
          <p:nvPr/>
        </p:nvSpPr>
        <p:spPr>
          <a:xfrm>
            <a:off x="3307995" y="5270693"/>
            <a:ext cx="3240359" cy="492292"/>
          </a:xfrm>
          <a:prstGeom prst="rect">
            <a:avLst/>
          </a:prstGeom>
        </p:spPr>
        <p:txBody>
          <a:bodyPr vert="horz" lIns="91440" tIns="45720" rIns="91440" bIns="45720"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ja-JP" altLang="en-US" sz="1500" dirty="0">
                <a:solidFill>
                  <a:srgbClr val="008200"/>
                </a:solidFill>
                <a:latin typeface="HGP創英角ｺﾞｼｯｸUB" panose="020B0900000000000000" pitchFamily="50" charset="-128"/>
                <a:ea typeface="HGP創英角ｺﾞｼｯｸUB" panose="020B0900000000000000" pitchFamily="50" charset="-128"/>
                <a:cs typeface="Meiryo UI" pitchFamily="50" charset="-128"/>
              </a:rPr>
              <a:t>⑥ 兄弟入会の促進が実現可能</a:t>
            </a:r>
          </a:p>
        </p:txBody>
      </p:sp>
      <p:sp>
        <p:nvSpPr>
          <p:cNvPr id="41" name="タイトル 1">
            <a:extLst>
              <a:ext uri="{FF2B5EF4-FFF2-40B4-BE49-F238E27FC236}">
                <a16:creationId xmlns:a16="http://schemas.microsoft.com/office/drawing/2014/main" xmlns="" id="{ACCBA479-8B7A-4FD2-81D3-C16D63A5A0C6}"/>
              </a:ext>
            </a:extLst>
          </p:cNvPr>
          <p:cNvSpPr txBox="1">
            <a:spLocks/>
          </p:cNvSpPr>
          <p:nvPr/>
        </p:nvSpPr>
        <p:spPr>
          <a:xfrm>
            <a:off x="3376964" y="5648642"/>
            <a:ext cx="3265200" cy="935693"/>
          </a:xfrm>
          <a:prstGeom prst="rect">
            <a:avLst/>
          </a:prstGeom>
        </p:spPr>
        <p:txBody>
          <a:bodyPr vert="horz" lIns="91440" tIns="45720" rIns="91440" bIns="45720" rtlCol="0" anchor="t">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just">
              <a:lnSpc>
                <a:spcPct val="135000"/>
              </a:lnSpc>
            </a:pPr>
            <a:r>
              <a:rPr lang="ja-JP" altLang="en-US" sz="1000" dirty="0">
                <a:solidFill>
                  <a:schemeClr val="tx1">
                    <a:lumMod val="85000"/>
                    <a:lumOff val="15000"/>
                  </a:schemeClr>
                </a:solidFill>
              </a:rPr>
              <a:t>「生徒に低学年の兄弟がいるのに、薦められる講座が無い</a:t>
            </a:r>
            <a:r>
              <a:rPr lang="en-US" altLang="ja-JP" sz="1000" dirty="0">
                <a:solidFill>
                  <a:schemeClr val="tx1">
                    <a:lumMod val="85000"/>
                    <a:lumOff val="15000"/>
                  </a:schemeClr>
                </a:solidFill>
              </a:rPr>
              <a:t>…</a:t>
            </a:r>
            <a:r>
              <a:rPr lang="ja-JP" altLang="en-US" sz="1000" dirty="0">
                <a:solidFill>
                  <a:schemeClr val="tx1">
                    <a:lumMod val="85000"/>
                    <a:lumOff val="15000"/>
                  </a:schemeClr>
                </a:solidFill>
              </a:rPr>
              <a:t>」　そんな</a:t>
            </a:r>
            <a:r>
              <a:rPr lang="ja-JP" altLang="en-US" sz="1000" u="sng" dirty="0">
                <a:solidFill>
                  <a:schemeClr val="tx1">
                    <a:lumMod val="85000"/>
                    <a:lumOff val="15000"/>
                  </a:schemeClr>
                </a:solidFill>
              </a:rPr>
              <a:t>機会損失を無くせます</a:t>
            </a:r>
            <a:r>
              <a:rPr lang="ja-JP" altLang="en-US" sz="1000" dirty="0">
                <a:solidFill>
                  <a:schemeClr val="tx1">
                    <a:lumMod val="85000"/>
                    <a:lumOff val="15000"/>
                  </a:schemeClr>
                </a:solidFill>
              </a:rPr>
              <a:t>。</a:t>
            </a:r>
            <a:endParaRPr lang="en-US" altLang="ja-JP" sz="1000" dirty="0">
              <a:solidFill>
                <a:schemeClr val="tx1">
                  <a:lumMod val="85000"/>
                  <a:lumOff val="15000"/>
                </a:schemeClr>
              </a:solidFill>
            </a:endParaRPr>
          </a:p>
          <a:p>
            <a:pPr algn="just">
              <a:lnSpc>
                <a:spcPct val="135000"/>
              </a:lnSpc>
            </a:pPr>
            <a:r>
              <a:rPr lang="ja-JP" altLang="en-US" sz="1000" dirty="0">
                <a:solidFill>
                  <a:schemeClr val="tx1">
                    <a:lumMod val="85000"/>
                    <a:lumOff val="15000"/>
                  </a:schemeClr>
                </a:solidFill>
              </a:rPr>
              <a:t>⇒お声：Ｃ</a:t>
            </a:r>
            <a:r>
              <a:rPr lang="ja-JP" altLang="en-US" sz="500" dirty="0">
                <a:solidFill>
                  <a:schemeClr val="tx1">
                    <a:lumMod val="85000"/>
                    <a:lumOff val="15000"/>
                  </a:schemeClr>
                </a:solidFill>
              </a:rPr>
              <a:t> </a:t>
            </a:r>
            <a:r>
              <a:rPr lang="ja-JP" altLang="en-US" sz="1000" dirty="0">
                <a:solidFill>
                  <a:schemeClr val="tx1">
                    <a:lumMod val="85000"/>
                    <a:lumOff val="15000"/>
                  </a:schemeClr>
                </a:solidFill>
              </a:rPr>
              <a:t>教室 「児童の兄弟が入会してくれている。全教室に導入する予定」</a:t>
            </a:r>
          </a:p>
          <a:p>
            <a:pPr algn="l">
              <a:lnSpc>
                <a:spcPct val="150000"/>
              </a:lnSpc>
            </a:pPr>
            <a:endParaRPr lang="ja-JP" altLang="en-US" sz="1000" dirty="0">
              <a:solidFill>
                <a:schemeClr val="tx1">
                  <a:lumMod val="85000"/>
                  <a:lumOff val="15000"/>
                </a:schemeClr>
              </a:solidFill>
              <a:latin typeface="+mn-ea"/>
              <a:ea typeface="+mn-ea"/>
            </a:endParaRPr>
          </a:p>
        </p:txBody>
      </p:sp>
      <p:sp>
        <p:nvSpPr>
          <p:cNvPr id="3" name="楕円 2">
            <a:extLst>
              <a:ext uri="{FF2B5EF4-FFF2-40B4-BE49-F238E27FC236}">
                <a16:creationId xmlns:a16="http://schemas.microsoft.com/office/drawing/2014/main" xmlns="" id="{8B37CDB7-1418-401F-96AC-1B593E38BB3E}"/>
              </a:ext>
            </a:extLst>
          </p:cNvPr>
          <p:cNvSpPr/>
          <p:nvPr/>
        </p:nvSpPr>
        <p:spPr>
          <a:xfrm>
            <a:off x="4127488" y="2433601"/>
            <a:ext cx="317512" cy="3175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xmlns="" id="{DEE44FDB-80D4-488A-B144-675BC1731177}"/>
              </a:ext>
            </a:extLst>
          </p:cNvPr>
          <p:cNvSpPr txBox="1"/>
          <p:nvPr/>
        </p:nvSpPr>
        <p:spPr>
          <a:xfrm>
            <a:off x="4144241" y="2381375"/>
            <a:ext cx="284006" cy="436760"/>
          </a:xfrm>
          <a:prstGeom prst="rect">
            <a:avLst/>
          </a:prstGeom>
          <a:noFill/>
        </p:spPr>
        <p:txBody>
          <a:bodyPr wrap="square" rtlCol="0">
            <a:noAutofit/>
          </a:bodyPr>
          <a:lstStyle/>
          <a:p>
            <a:pPr algn="ctr"/>
            <a:r>
              <a:rPr lang="ja-JP" altLang="en-US" sz="2000" dirty="0">
                <a:solidFill>
                  <a:srgbClr val="008200"/>
                </a:solidFill>
                <a:latin typeface="HGP創英角ｺﾞｼｯｸUB" panose="020B0900000000000000" pitchFamily="50" charset="-128"/>
                <a:ea typeface="HGP創英角ｺﾞｼｯｸUB" panose="020B0900000000000000" pitchFamily="50" charset="-128"/>
              </a:rPr>
              <a:t>７</a:t>
            </a:r>
          </a:p>
        </p:txBody>
      </p:sp>
      <p:sp>
        <p:nvSpPr>
          <p:cNvPr id="5" name="フリーフォーム: 図形 4">
            <a:extLst>
              <a:ext uri="{FF2B5EF4-FFF2-40B4-BE49-F238E27FC236}">
                <a16:creationId xmlns:a16="http://schemas.microsoft.com/office/drawing/2014/main" xmlns="" id="{0AF8F879-691C-4902-929A-587C90E337B9}"/>
              </a:ext>
            </a:extLst>
          </p:cNvPr>
          <p:cNvSpPr/>
          <p:nvPr/>
        </p:nvSpPr>
        <p:spPr>
          <a:xfrm rot="21321759">
            <a:off x="1108273" y="2476015"/>
            <a:ext cx="190500" cy="279400"/>
          </a:xfrm>
          <a:custGeom>
            <a:avLst/>
            <a:gdLst>
              <a:gd name="connsiteX0" fmla="*/ 0 w 190500"/>
              <a:gd name="connsiteY0" fmla="*/ 0 h 279400"/>
              <a:gd name="connsiteX1" fmla="*/ 76200 w 190500"/>
              <a:gd name="connsiteY1" fmla="*/ 0 h 279400"/>
              <a:gd name="connsiteX2" fmla="*/ 190500 w 190500"/>
              <a:gd name="connsiteY2" fmla="*/ 279400 h 279400"/>
              <a:gd name="connsiteX3" fmla="*/ 0 w 190500"/>
              <a:gd name="connsiteY3" fmla="*/ 0 h 279400"/>
              <a:gd name="connsiteX0" fmla="*/ 0 w 190500"/>
              <a:gd name="connsiteY0" fmla="*/ 0 h 279400"/>
              <a:gd name="connsiteX1" fmla="*/ 105130 w 190500"/>
              <a:gd name="connsiteY1" fmla="*/ 26238 h 279400"/>
              <a:gd name="connsiteX2" fmla="*/ 190500 w 190500"/>
              <a:gd name="connsiteY2" fmla="*/ 279400 h 279400"/>
              <a:gd name="connsiteX3" fmla="*/ 0 w 190500"/>
              <a:gd name="connsiteY3" fmla="*/ 0 h 279400"/>
            </a:gdLst>
            <a:ahLst/>
            <a:cxnLst>
              <a:cxn ang="0">
                <a:pos x="connsiteX0" y="connsiteY0"/>
              </a:cxn>
              <a:cxn ang="0">
                <a:pos x="connsiteX1" y="connsiteY1"/>
              </a:cxn>
              <a:cxn ang="0">
                <a:pos x="connsiteX2" y="connsiteY2"/>
              </a:cxn>
              <a:cxn ang="0">
                <a:pos x="connsiteX3" y="connsiteY3"/>
              </a:cxn>
            </a:cxnLst>
            <a:rect l="l" t="t" r="r" b="b"/>
            <a:pathLst>
              <a:path w="190500" h="279400">
                <a:moveTo>
                  <a:pt x="0" y="0"/>
                </a:moveTo>
                <a:lnTo>
                  <a:pt x="105130" y="26238"/>
                </a:lnTo>
                <a:lnTo>
                  <a:pt x="190500" y="2794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図形 41">
            <a:extLst>
              <a:ext uri="{FF2B5EF4-FFF2-40B4-BE49-F238E27FC236}">
                <a16:creationId xmlns:a16="http://schemas.microsoft.com/office/drawing/2014/main" xmlns="" id="{03AE0A82-0E63-4839-8A46-CFACE99CCF60}"/>
              </a:ext>
            </a:extLst>
          </p:cNvPr>
          <p:cNvSpPr/>
          <p:nvPr/>
        </p:nvSpPr>
        <p:spPr>
          <a:xfrm rot="278241" flipH="1">
            <a:off x="5559227" y="2476014"/>
            <a:ext cx="190500" cy="279400"/>
          </a:xfrm>
          <a:custGeom>
            <a:avLst/>
            <a:gdLst>
              <a:gd name="connsiteX0" fmla="*/ 0 w 190500"/>
              <a:gd name="connsiteY0" fmla="*/ 0 h 279400"/>
              <a:gd name="connsiteX1" fmla="*/ 76200 w 190500"/>
              <a:gd name="connsiteY1" fmla="*/ 0 h 279400"/>
              <a:gd name="connsiteX2" fmla="*/ 190500 w 190500"/>
              <a:gd name="connsiteY2" fmla="*/ 279400 h 279400"/>
              <a:gd name="connsiteX3" fmla="*/ 0 w 190500"/>
              <a:gd name="connsiteY3" fmla="*/ 0 h 279400"/>
              <a:gd name="connsiteX0" fmla="*/ 0 w 190500"/>
              <a:gd name="connsiteY0" fmla="*/ 0 h 279400"/>
              <a:gd name="connsiteX1" fmla="*/ 105130 w 190500"/>
              <a:gd name="connsiteY1" fmla="*/ 26238 h 279400"/>
              <a:gd name="connsiteX2" fmla="*/ 190500 w 190500"/>
              <a:gd name="connsiteY2" fmla="*/ 279400 h 279400"/>
              <a:gd name="connsiteX3" fmla="*/ 0 w 190500"/>
              <a:gd name="connsiteY3" fmla="*/ 0 h 279400"/>
            </a:gdLst>
            <a:ahLst/>
            <a:cxnLst>
              <a:cxn ang="0">
                <a:pos x="connsiteX0" y="connsiteY0"/>
              </a:cxn>
              <a:cxn ang="0">
                <a:pos x="connsiteX1" y="connsiteY1"/>
              </a:cxn>
              <a:cxn ang="0">
                <a:pos x="connsiteX2" y="connsiteY2"/>
              </a:cxn>
              <a:cxn ang="0">
                <a:pos x="connsiteX3" y="connsiteY3"/>
              </a:cxn>
            </a:cxnLst>
            <a:rect l="l" t="t" r="r" b="b"/>
            <a:pathLst>
              <a:path w="190500" h="279400">
                <a:moveTo>
                  <a:pt x="0" y="0"/>
                </a:moveTo>
                <a:lnTo>
                  <a:pt x="105130" y="26238"/>
                </a:lnTo>
                <a:lnTo>
                  <a:pt x="190500" y="2794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フリーフォーム: 図形 42">
            <a:extLst>
              <a:ext uri="{FF2B5EF4-FFF2-40B4-BE49-F238E27FC236}">
                <a16:creationId xmlns:a16="http://schemas.microsoft.com/office/drawing/2014/main" xmlns="" id="{478030FF-D186-482F-A67A-9038F239112F}"/>
              </a:ext>
            </a:extLst>
          </p:cNvPr>
          <p:cNvSpPr/>
          <p:nvPr/>
        </p:nvSpPr>
        <p:spPr>
          <a:xfrm rot="21321759">
            <a:off x="1999822" y="249399"/>
            <a:ext cx="190500" cy="279400"/>
          </a:xfrm>
          <a:custGeom>
            <a:avLst/>
            <a:gdLst>
              <a:gd name="connsiteX0" fmla="*/ 0 w 190500"/>
              <a:gd name="connsiteY0" fmla="*/ 0 h 279400"/>
              <a:gd name="connsiteX1" fmla="*/ 76200 w 190500"/>
              <a:gd name="connsiteY1" fmla="*/ 0 h 279400"/>
              <a:gd name="connsiteX2" fmla="*/ 190500 w 190500"/>
              <a:gd name="connsiteY2" fmla="*/ 279400 h 279400"/>
              <a:gd name="connsiteX3" fmla="*/ 0 w 190500"/>
              <a:gd name="connsiteY3" fmla="*/ 0 h 279400"/>
              <a:gd name="connsiteX0" fmla="*/ 0 w 190500"/>
              <a:gd name="connsiteY0" fmla="*/ 0 h 279400"/>
              <a:gd name="connsiteX1" fmla="*/ 105130 w 190500"/>
              <a:gd name="connsiteY1" fmla="*/ 26238 h 279400"/>
              <a:gd name="connsiteX2" fmla="*/ 190500 w 190500"/>
              <a:gd name="connsiteY2" fmla="*/ 279400 h 279400"/>
              <a:gd name="connsiteX3" fmla="*/ 0 w 190500"/>
              <a:gd name="connsiteY3" fmla="*/ 0 h 279400"/>
            </a:gdLst>
            <a:ahLst/>
            <a:cxnLst>
              <a:cxn ang="0">
                <a:pos x="connsiteX0" y="connsiteY0"/>
              </a:cxn>
              <a:cxn ang="0">
                <a:pos x="connsiteX1" y="connsiteY1"/>
              </a:cxn>
              <a:cxn ang="0">
                <a:pos x="connsiteX2" y="connsiteY2"/>
              </a:cxn>
              <a:cxn ang="0">
                <a:pos x="connsiteX3" y="connsiteY3"/>
              </a:cxn>
            </a:cxnLst>
            <a:rect l="l" t="t" r="r" b="b"/>
            <a:pathLst>
              <a:path w="190500" h="279400">
                <a:moveTo>
                  <a:pt x="0" y="0"/>
                </a:moveTo>
                <a:lnTo>
                  <a:pt x="105130" y="26238"/>
                </a:lnTo>
                <a:lnTo>
                  <a:pt x="190500" y="2794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フリーフォーム: 図形 43">
            <a:extLst>
              <a:ext uri="{FF2B5EF4-FFF2-40B4-BE49-F238E27FC236}">
                <a16:creationId xmlns:a16="http://schemas.microsoft.com/office/drawing/2014/main" xmlns="" id="{AEDFBB62-7424-45D4-9189-0F3279C71FF3}"/>
              </a:ext>
            </a:extLst>
          </p:cNvPr>
          <p:cNvSpPr/>
          <p:nvPr/>
        </p:nvSpPr>
        <p:spPr>
          <a:xfrm rot="278241" flipH="1">
            <a:off x="4696648" y="249399"/>
            <a:ext cx="190500" cy="279400"/>
          </a:xfrm>
          <a:custGeom>
            <a:avLst/>
            <a:gdLst>
              <a:gd name="connsiteX0" fmla="*/ 0 w 190500"/>
              <a:gd name="connsiteY0" fmla="*/ 0 h 279400"/>
              <a:gd name="connsiteX1" fmla="*/ 76200 w 190500"/>
              <a:gd name="connsiteY1" fmla="*/ 0 h 279400"/>
              <a:gd name="connsiteX2" fmla="*/ 190500 w 190500"/>
              <a:gd name="connsiteY2" fmla="*/ 279400 h 279400"/>
              <a:gd name="connsiteX3" fmla="*/ 0 w 190500"/>
              <a:gd name="connsiteY3" fmla="*/ 0 h 279400"/>
              <a:gd name="connsiteX0" fmla="*/ 0 w 190500"/>
              <a:gd name="connsiteY0" fmla="*/ 0 h 279400"/>
              <a:gd name="connsiteX1" fmla="*/ 105130 w 190500"/>
              <a:gd name="connsiteY1" fmla="*/ 26238 h 279400"/>
              <a:gd name="connsiteX2" fmla="*/ 190500 w 190500"/>
              <a:gd name="connsiteY2" fmla="*/ 279400 h 279400"/>
              <a:gd name="connsiteX3" fmla="*/ 0 w 190500"/>
              <a:gd name="connsiteY3" fmla="*/ 0 h 279400"/>
            </a:gdLst>
            <a:ahLst/>
            <a:cxnLst>
              <a:cxn ang="0">
                <a:pos x="connsiteX0" y="connsiteY0"/>
              </a:cxn>
              <a:cxn ang="0">
                <a:pos x="connsiteX1" y="connsiteY1"/>
              </a:cxn>
              <a:cxn ang="0">
                <a:pos x="connsiteX2" y="connsiteY2"/>
              </a:cxn>
              <a:cxn ang="0">
                <a:pos x="connsiteX3" y="connsiteY3"/>
              </a:cxn>
            </a:cxnLst>
            <a:rect l="l" t="t" r="r" b="b"/>
            <a:pathLst>
              <a:path w="190500" h="279400">
                <a:moveTo>
                  <a:pt x="0" y="0"/>
                </a:moveTo>
                <a:lnTo>
                  <a:pt x="105130" y="26238"/>
                </a:lnTo>
                <a:lnTo>
                  <a:pt x="190500" y="2794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xmlns="" val="1445534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正方形/長方形 51"/>
          <p:cNvSpPr/>
          <p:nvPr/>
        </p:nvSpPr>
        <p:spPr bwMode="auto">
          <a:xfrm>
            <a:off x="0" y="8388424"/>
            <a:ext cx="6858000" cy="755575"/>
          </a:xfrm>
          <a:prstGeom prst="rect">
            <a:avLst/>
          </a:prstGeom>
          <a:solidFill>
            <a:srgbClr val="006D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ja-JP" altLang="en-US" sz="1400" dirty="0">
              <a:latin typeface="HG創英角ｺﾞｼｯｸUB" pitchFamily="49" charset="-128"/>
              <a:ea typeface="HG創英角ｺﾞｼｯｸUB" pitchFamily="49" charset="-128"/>
            </a:endParaRPr>
          </a:p>
        </p:txBody>
      </p:sp>
      <p:sp>
        <p:nvSpPr>
          <p:cNvPr id="53" name="テキスト ボックス 4"/>
          <p:cNvSpPr txBox="1">
            <a:spLocks noChangeArrowheads="1"/>
          </p:cNvSpPr>
          <p:nvPr/>
        </p:nvSpPr>
        <p:spPr bwMode="auto">
          <a:xfrm>
            <a:off x="1357654" y="8760632"/>
            <a:ext cx="4519618"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000" b="1" dirty="0">
                <a:solidFill>
                  <a:schemeClr val="bg1"/>
                </a:solidFill>
                <a:latin typeface="+mn-ea"/>
                <a:ea typeface="+mn-ea"/>
              </a:rPr>
              <a:t>〒</a:t>
            </a:r>
            <a:r>
              <a:rPr lang="en-US" altLang="ja-JP" sz="1000" b="1" dirty="0">
                <a:solidFill>
                  <a:schemeClr val="bg1"/>
                </a:solidFill>
                <a:latin typeface="+mn-ea"/>
                <a:ea typeface="+mn-ea"/>
              </a:rPr>
              <a:t>224-0003</a:t>
            </a:r>
            <a:r>
              <a:rPr lang="ja-JP" altLang="en-US" sz="1000" b="1" dirty="0">
                <a:solidFill>
                  <a:schemeClr val="bg1"/>
                </a:solidFill>
                <a:latin typeface="+mn-ea"/>
                <a:ea typeface="+mn-ea"/>
              </a:rPr>
              <a:t>　横浜市都筑区中川中央</a:t>
            </a:r>
            <a:r>
              <a:rPr lang="en-US" altLang="ja-JP" sz="1000" b="1" dirty="0">
                <a:solidFill>
                  <a:schemeClr val="bg1"/>
                </a:solidFill>
                <a:latin typeface="+mn-ea"/>
                <a:ea typeface="+mn-ea"/>
              </a:rPr>
              <a:t>1-26-10</a:t>
            </a:r>
            <a:r>
              <a:rPr lang="ja-JP" altLang="en-US" sz="1000" dirty="0">
                <a:solidFill>
                  <a:schemeClr val="bg1"/>
                </a:solidFill>
                <a:latin typeface="+mn-ea"/>
                <a:ea typeface="+mn-ea"/>
              </a:rPr>
              <a:t>（日能研関東ビル内）</a:t>
            </a:r>
            <a:endParaRPr lang="en-US" altLang="ja-JP" sz="1000" dirty="0">
              <a:solidFill>
                <a:schemeClr val="bg1"/>
              </a:solidFill>
              <a:latin typeface="+mn-ea"/>
              <a:ea typeface="+mn-ea"/>
            </a:endParaRPr>
          </a:p>
        </p:txBody>
      </p:sp>
      <p:sp>
        <p:nvSpPr>
          <p:cNvPr id="56" name="二等辺三角形 55"/>
          <p:cNvSpPr/>
          <p:nvPr/>
        </p:nvSpPr>
        <p:spPr bwMode="auto">
          <a:xfrm rot="10800000">
            <a:off x="188644" y="8604444"/>
            <a:ext cx="277174" cy="94182"/>
          </a:xfrm>
          <a:prstGeom prst="triangle">
            <a:avLst/>
          </a:prstGeom>
          <a:noFill/>
          <a:ln>
            <a:solidFill>
              <a:srgbClr val="006D3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37" name="テキスト ボックス 4">
            <a:extLst>
              <a:ext uri="{FF2B5EF4-FFF2-40B4-BE49-F238E27FC236}">
                <a16:creationId xmlns:a16="http://schemas.microsoft.com/office/drawing/2014/main" xmlns="" id="{B0699173-0C88-4AC8-A638-9EBF37DDB89E}"/>
              </a:ext>
            </a:extLst>
          </p:cNvPr>
          <p:cNvSpPr txBox="1">
            <a:spLocks noChangeArrowheads="1"/>
          </p:cNvSpPr>
          <p:nvPr/>
        </p:nvSpPr>
        <p:spPr bwMode="auto">
          <a:xfrm>
            <a:off x="1357654" y="8526157"/>
            <a:ext cx="4715178" cy="292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ja-JP" altLang="en-US" sz="1300" b="1" dirty="0">
                <a:solidFill>
                  <a:schemeClr val="bg1"/>
                </a:solidFill>
                <a:latin typeface="+mn-ea"/>
              </a:rPr>
              <a:t>日能研関東</a:t>
            </a:r>
            <a:r>
              <a:rPr lang="ja-JP" altLang="en-US" sz="900" b="1" dirty="0">
                <a:solidFill>
                  <a:schemeClr val="bg1"/>
                </a:solidFill>
                <a:latin typeface="+mn-ea"/>
              </a:rPr>
              <a:t> </a:t>
            </a:r>
            <a:r>
              <a:rPr lang="ja-JP" altLang="en-US" sz="1000" b="1" dirty="0">
                <a:solidFill>
                  <a:schemeClr val="bg1"/>
                </a:solidFill>
                <a:latin typeface="+mn-ea"/>
              </a:rPr>
              <a:t>と</a:t>
            </a:r>
            <a:r>
              <a:rPr lang="ja-JP" altLang="en-US" sz="900" b="1" dirty="0">
                <a:solidFill>
                  <a:schemeClr val="bg1"/>
                </a:solidFill>
                <a:latin typeface="+mn-ea"/>
              </a:rPr>
              <a:t> </a:t>
            </a:r>
            <a:r>
              <a:rPr lang="ja-JP" altLang="en-US" sz="1300" b="1" dirty="0">
                <a:solidFill>
                  <a:schemeClr val="bg1"/>
                </a:solidFill>
                <a:latin typeface="+mn-ea"/>
              </a:rPr>
              <a:t>河合塾</a:t>
            </a:r>
            <a:r>
              <a:rPr lang="ja-JP" altLang="en-US" sz="900" b="1" dirty="0">
                <a:solidFill>
                  <a:schemeClr val="bg1"/>
                </a:solidFill>
                <a:latin typeface="+mn-ea"/>
              </a:rPr>
              <a:t> </a:t>
            </a:r>
            <a:r>
              <a:rPr lang="ja-JP" altLang="en-US" sz="1000" b="1" dirty="0">
                <a:solidFill>
                  <a:schemeClr val="bg1"/>
                </a:solidFill>
                <a:latin typeface="+mn-ea"/>
              </a:rPr>
              <a:t>グループの共同出資会社　</a:t>
            </a:r>
            <a:r>
              <a:rPr lang="ja-JP" altLang="en-US" sz="1300" b="1" dirty="0">
                <a:solidFill>
                  <a:schemeClr val="bg1"/>
                </a:solidFill>
                <a:latin typeface="+mn-ea"/>
              </a:rPr>
              <a:t>株式会社ガウディア　</a:t>
            </a:r>
            <a:endParaRPr lang="en-US" altLang="ja-JP" sz="1300" b="1" dirty="0">
              <a:solidFill>
                <a:schemeClr val="bg1"/>
              </a:solidFill>
              <a:latin typeface="+mn-ea"/>
            </a:endParaRPr>
          </a:p>
        </p:txBody>
      </p:sp>
      <p:sp>
        <p:nvSpPr>
          <p:cNvPr id="35" name="テキスト ボックス 4">
            <a:extLst>
              <a:ext uri="{FF2B5EF4-FFF2-40B4-BE49-F238E27FC236}">
                <a16:creationId xmlns:a16="http://schemas.microsoft.com/office/drawing/2014/main" xmlns="" id="{086690BB-35DF-4536-B5F8-74851C63EACB}"/>
              </a:ext>
            </a:extLst>
          </p:cNvPr>
          <p:cNvSpPr txBox="1">
            <a:spLocks noChangeArrowheads="1"/>
          </p:cNvSpPr>
          <p:nvPr/>
        </p:nvSpPr>
        <p:spPr bwMode="auto">
          <a:xfrm>
            <a:off x="437888" y="6444208"/>
            <a:ext cx="584350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dist" eaLnBrk="1" hangingPunct="1">
              <a:defRPr/>
            </a:pPr>
            <a:r>
              <a:rPr lang="ja-JP" altLang="en-US" sz="4800" b="1" dirty="0">
                <a:solidFill>
                  <a:srgbClr val="FF0000"/>
                </a:solidFill>
                <a:latin typeface="Verdana" pitchFamily="34" charset="0"/>
              </a:rPr>
              <a:t>☎</a:t>
            </a:r>
            <a:r>
              <a:rPr lang="en-US" altLang="ja-JP" sz="4800" b="1" dirty="0">
                <a:solidFill>
                  <a:srgbClr val="FF0000"/>
                </a:solidFill>
                <a:latin typeface="Verdana" pitchFamily="34" charset="0"/>
              </a:rPr>
              <a:t>0120-</a:t>
            </a:r>
            <a:r>
              <a:rPr lang="en-US" altLang="ja-JP" sz="4800" b="1" dirty="0">
                <a:solidFill>
                  <a:srgbClr val="FF0000"/>
                </a:solidFill>
                <a:latin typeface="Verdana" pitchFamily="34" charset="0"/>
                <a:ea typeface="HG創英角ｺﾞｼｯｸUB" pitchFamily="49" charset="-128"/>
                <a:cs typeface="Verdana" pitchFamily="34" charset="0"/>
              </a:rPr>
              <a:t>528</a:t>
            </a:r>
            <a:r>
              <a:rPr lang="en-US" altLang="ja-JP" sz="4800" b="1" dirty="0">
                <a:solidFill>
                  <a:srgbClr val="FF0000"/>
                </a:solidFill>
                <a:latin typeface="Verdana" pitchFamily="34" charset="0"/>
              </a:rPr>
              <a:t>-</a:t>
            </a:r>
            <a:r>
              <a:rPr lang="en-US" altLang="ja-JP" sz="4800" b="1" dirty="0">
                <a:solidFill>
                  <a:srgbClr val="FF0000"/>
                </a:solidFill>
                <a:latin typeface="Verdana" pitchFamily="34" charset="0"/>
                <a:ea typeface="HG創英角ｺﾞｼｯｸUB" pitchFamily="49" charset="-128"/>
              </a:rPr>
              <a:t>728</a:t>
            </a:r>
            <a:endParaRPr lang="en-US" altLang="ja-JP" sz="4400" b="1" dirty="0">
              <a:solidFill>
                <a:srgbClr val="FF0000"/>
              </a:solidFill>
              <a:latin typeface="Verdana" pitchFamily="34" charset="0"/>
            </a:endParaRPr>
          </a:p>
        </p:txBody>
      </p:sp>
      <p:pic>
        <p:nvPicPr>
          <p:cNvPr id="41" name="Picture 2" descr="V:\gaudiaシステム_kantogfc\案内掲示板\2014-01-27_【全更新データ】一括ダウンロードデータ（2014年1月27日）\6_ロゴ_キャラクター\02キャラクター\キャラクター_春\桜ツカ.gif"/>
          <p:cNvPicPr>
            <a:picLocks noChangeAspect="1" noChangeArrowheads="1"/>
          </p:cNvPicPr>
          <p:nvPr/>
        </p:nvPicPr>
        <p:blipFill>
          <a:blip r:embed="rId2" cstate="print"/>
          <a:srcRect/>
          <a:stretch>
            <a:fillRect/>
          </a:stretch>
        </p:blipFill>
        <p:spPr bwMode="auto">
          <a:xfrm>
            <a:off x="899983" y="8584029"/>
            <a:ext cx="472975" cy="416456"/>
          </a:xfrm>
          <a:prstGeom prst="rect">
            <a:avLst/>
          </a:prstGeom>
          <a:noFill/>
          <a:ln w="9525">
            <a:noFill/>
            <a:miter lim="800000"/>
            <a:headEnd/>
            <a:tailEnd/>
          </a:ln>
          <a:effectLst>
            <a:glow rad="25400">
              <a:schemeClr val="bg1">
                <a:alpha val="81000"/>
              </a:schemeClr>
            </a:glow>
          </a:effectLst>
        </p:spPr>
      </p:pic>
      <p:sp>
        <p:nvSpPr>
          <p:cNvPr id="36" name="テキスト ボックス 4">
            <a:extLst>
              <a:ext uri="{FF2B5EF4-FFF2-40B4-BE49-F238E27FC236}">
                <a16:creationId xmlns:a16="http://schemas.microsoft.com/office/drawing/2014/main" xmlns="" id="{B6B37386-DD0C-4176-8140-05A35C46DDDA}"/>
              </a:ext>
            </a:extLst>
          </p:cNvPr>
          <p:cNvSpPr txBox="1">
            <a:spLocks noChangeArrowheads="1"/>
          </p:cNvSpPr>
          <p:nvPr/>
        </p:nvSpPr>
        <p:spPr bwMode="auto">
          <a:xfrm>
            <a:off x="465818" y="6231173"/>
            <a:ext cx="577149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dist" eaLnBrk="1" hangingPunct="1">
              <a:defRPr/>
            </a:pPr>
            <a:r>
              <a:rPr lang="ja-JP" altLang="en-US" sz="1200" b="1" dirty="0">
                <a:latin typeface="Verdana" pitchFamily="34" charset="0"/>
              </a:rPr>
              <a:t>資料請求の際は「ガウディアのチラシを見たのですが･･･」とお伝えください</a:t>
            </a:r>
            <a:endParaRPr lang="en-US" altLang="ja-JP" sz="1200" b="1" dirty="0">
              <a:latin typeface="Verdana" pitchFamily="34" charset="0"/>
            </a:endParaRPr>
          </a:p>
        </p:txBody>
      </p:sp>
      <p:sp>
        <p:nvSpPr>
          <p:cNvPr id="38" name="テキスト ボックス 4">
            <a:extLst>
              <a:ext uri="{FF2B5EF4-FFF2-40B4-BE49-F238E27FC236}">
                <a16:creationId xmlns:a16="http://schemas.microsoft.com/office/drawing/2014/main" xmlns="" id="{13BB624B-3C2F-4472-99ED-9C4E6DF01DF3}"/>
              </a:ext>
            </a:extLst>
          </p:cNvPr>
          <p:cNvSpPr txBox="1">
            <a:spLocks noChangeArrowheads="1"/>
          </p:cNvSpPr>
          <p:nvPr/>
        </p:nvSpPr>
        <p:spPr bwMode="auto">
          <a:xfrm>
            <a:off x="465818" y="7204517"/>
            <a:ext cx="5771494" cy="2846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dist" eaLnBrk="1" hangingPunct="1">
              <a:defRPr/>
            </a:pPr>
            <a:r>
              <a:rPr lang="ja-JP" altLang="en-US" sz="1200" dirty="0">
                <a:latin typeface="Verdana" pitchFamily="34" charset="0"/>
              </a:rPr>
              <a:t>営業時間は</a:t>
            </a:r>
            <a:r>
              <a:rPr lang="en-US" altLang="ja-JP" sz="1250" dirty="0">
                <a:latin typeface="Segoe UI" panose="020B0502040204020203" pitchFamily="34" charset="0"/>
                <a:cs typeface="Segoe UI" panose="020B0502040204020203" pitchFamily="34" charset="0"/>
              </a:rPr>
              <a:t>10</a:t>
            </a:r>
            <a:r>
              <a:rPr lang="ja-JP" altLang="en-US" sz="1200" dirty="0">
                <a:latin typeface="Verdana" pitchFamily="34" charset="0"/>
              </a:rPr>
              <a:t>時</a:t>
            </a:r>
            <a:r>
              <a:rPr lang="en-US" altLang="ja-JP" sz="1200" dirty="0">
                <a:latin typeface="Verdana" pitchFamily="34" charset="0"/>
              </a:rPr>
              <a:t>~</a:t>
            </a:r>
            <a:r>
              <a:rPr lang="en-US" altLang="ja-JP" sz="1250" dirty="0">
                <a:latin typeface="Segoe UI" panose="020B0502040204020203" pitchFamily="34" charset="0"/>
                <a:cs typeface="Segoe UI" panose="020B0502040204020203" pitchFamily="34" charset="0"/>
              </a:rPr>
              <a:t>19</a:t>
            </a:r>
            <a:r>
              <a:rPr lang="ja-JP" altLang="en-US" sz="1200" dirty="0">
                <a:latin typeface="Verdana" pitchFamily="34" charset="0"/>
              </a:rPr>
              <a:t>時まで。 メールでも受け付けています⇒ </a:t>
            </a:r>
            <a:r>
              <a:rPr lang="en-US" altLang="ja-JP" sz="1200" dirty="0">
                <a:latin typeface="Verdana" pitchFamily="34" charset="0"/>
              </a:rPr>
              <a:t>info@gaudia.co.jp </a:t>
            </a:r>
            <a:endParaRPr lang="en-US" altLang="ja-JP" sz="1100" dirty="0">
              <a:latin typeface="Verdana" pitchFamily="34" charset="0"/>
            </a:endParaRPr>
          </a:p>
        </p:txBody>
      </p:sp>
      <p:sp>
        <p:nvSpPr>
          <p:cNvPr id="17" name="テキスト ボックス 4">
            <a:extLst>
              <a:ext uri="{FF2B5EF4-FFF2-40B4-BE49-F238E27FC236}">
                <a16:creationId xmlns:a16="http://schemas.microsoft.com/office/drawing/2014/main" xmlns="" id="{9AD08947-E0F3-47A1-9406-EA31AEB034A6}"/>
              </a:ext>
            </a:extLst>
          </p:cNvPr>
          <p:cNvSpPr txBox="1">
            <a:spLocks noChangeArrowheads="1"/>
          </p:cNvSpPr>
          <p:nvPr/>
        </p:nvSpPr>
        <p:spPr bwMode="auto">
          <a:xfrm>
            <a:off x="1444144" y="2051720"/>
            <a:ext cx="4159383"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just" eaLnBrk="1" hangingPunct="1">
              <a:spcAft>
                <a:spcPts val="600"/>
              </a:spcAft>
            </a:pPr>
            <a:r>
              <a:rPr lang="ja-JP" altLang="en-US" sz="1200" dirty="0">
                <a:latin typeface="+mj-ea"/>
                <a:cs typeface="ＭＳ Ｐゴシック" pitchFamily="50" charset="-128"/>
              </a:rPr>
              <a:t>１．本プログラムの概要</a:t>
            </a:r>
            <a:endParaRPr lang="en-US" altLang="ja-JP" sz="1200" dirty="0">
              <a:latin typeface="+mj-ea"/>
              <a:cs typeface="ＭＳ Ｐゴシック" pitchFamily="50" charset="-128"/>
            </a:endParaRPr>
          </a:p>
          <a:p>
            <a:pPr algn="just" eaLnBrk="1" hangingPunct="1">
              <a:spcAft>
                <a:spcPts val="600"/>
              </a:spcAft>
            </a:pPr>
            <a:r>
              <a:rPr lang="ja-JP" altLang="en-US" sz="1200" dirty="0">
                <a:latin typeface="+mj-ea"/>
                <a:cs typeface="ＭＳ Ｐゴシック" pitchFamily="50" charset="-128"/>
              </a:rPr>
              <a:t>２．導入事例：　「幼児・低学年</a:t>
            </a:r>
            <a:r>
              <a:rPr lang="en-US" altLang="ja-JP" sz="1200" dirty="0">
                <a:latin typeface="+mj-ea"/>
                <a:cs typeface="ＭＳ Ｐゴシック" pitchFamily="50" charset="-128"/>
              </a:rPr>
              <a:t>1,000</a:t>
            </a:r>
            <a:r>
              <a:rPr lang="ja-JP" altLang="en-US" sz="1200" dirty="0">
                <a:latin typeface="+mj-ea"/>
                <a:cs typeface="ＭＳ Ｐゴシック" pitchFamily="50" charset="-128"/>
              </a:rPr>
              <a:t>人の生徒を集めたＮ社」</a:t>
            </a:r>
            <a:endParaRPr lang="en-US" altLang="ja-JP" sz="1200" dirty="0">
              <a:latin typeface="+mj-ea"/>
              <a:cs typeface="ＭＳ Ｐゴシック" pitchFamily="50" charset="-128"/>
            </a:endParaRPr>
          </a:p>
          <a:p>
            <a:pPr algn="just" eaLnBrk="1" hangingPunct="1">
              <a:spcAft>
                <a:spcPts val="600"/>
              </a:spcAft>
            </a:pPr>
            <a:r>
              <a:rPr lang="ja-JP" altLang="en-US" sz="1200" dirty="0">
                <a:latin typeface="+mj-ea"/>
                <a:cs typeface="ＭＳ Ｐゴシック" pitchFamily="50" charset="-128"/>
              </a:rPr>
              <a:t>　　　　　　　　　  「既存事業に併設して生徒獲得したＤ社」</a:t>
            </a:r>
            <a:endParaRPr lang="en-US" altLang="ja-JP" sz="1200" dirty="0">
              <a:latin typeface="+mj-ea"/>
              <a:cs typeface="ＭＳ Ｐゴシック" pitchFamily="50" charset="-128"/>
            </a:endParaRPr>
          </a:p>
          <a:p>
            <a:pPr eaLnBrk="1" hangingPunct="1">
              <a:spcAft>
                <a:spcPts val="600"/>
              </a:spcAft>
            </a:pPr>
            <a:r>
              <a:rPr lang="ja-JP" altLang="en-US" sz="1200" dirty="0">
                <a:latin typeface="+mj-ea"/>
                <a:cs typeface="ＭＳ Ｐゴシック" pitchFamily="50" charset="-128"/>
              </a:rPr>
              <a:t>　　　　　　　　　　「小学生からの塾がガウディアを導入後、</a:t>
            </a:r>
            <a:r>
              <a:rPr lang="en-US" altLang="ja-JP" sz="1200" dirty="0">
                <a:latin typeface="+mj-ea"/>
                <a:cs typeface="ＭＳ Ｐゴシック" pitchFamily="50" charset="-128"/>
              </a:rPr>
              <a:t/>
            </a:r>
            <a:br>
              <a:rPr lang="en-US" altLang="ja-JP" sz="1200" dirty="0">
                <a:latin typeface="+mj-ea"/>
                <a:cs typeface="ＭＳ Ｐゴシック" pitchFamily="50" charset="-128"/>
              </a:rPr>
            </a:br>
            <a:r>
              <a:rPr lang="ja-JP" altLang="en-US" sz="1200" dirty="0">
                <a:latin typeface="+mj-ea"/>
                <a:cs typeface="ＭＳ Ｐゴシック" pitchFamily="50" charset="-128"/>
              </a:rPr>
              <a:t>　　　　　　　　　　　会員が前年比</a:t>
            </a:r>
            <a:r>
              <a:rPr lang="en-US" altLang="ja-JP" sz="1200" dirty="0">
                <a:latin typeface="+mj-ea"/>
                <a:cs typeface="ＭＳ Ｐゴシック" pitchFamily="50" charset="-128"/>
              </a:rPr>
              <a:t>140%</a:t>
            </a:r>
            <a:r>
              <a:rPr lang="ja-JP" altLang="en-US" sz="1200" dirty="0">
                <a:latin typeface="+mj-ea"/>
                <a:cs typeface="ＭＳ Ｐゴシック" pitchFamily="50" charset="-128"/>
              </a:rPr>
              <a:t>に増えたＦ社」 など 他</a:t>
            </a:r>
          </a:p>
          <a:p>
            <a:pPr algn="just" eaLnBrk="1" hangingPunct="1">
              <a:spcAft>
                <a:spcPts val="600"/>
              </a:spcAft>
            </a:pPr>
            <a:r>
              <a:rPr lang="ja-JP" altLang="en-US" sz="1200" dirty="0">
                <a:latin typeface="+mj-ea"/>
                <a:cs typeface="ＭＳ Ｐゴシック" pitchFamily="50" charset="-128"/>
              </a:rPr>
              <a:t>３．運営プログラム詳細（サポート体制、料金システム等）</a:t>
            </a:r>
          </a:p>
          <a:p>
            <a:pPr algn="just" eaLnBrk="1" hangingPunct="1">
              <a:spcAft>
                <a:spcPts val="600"/>
              </a:spcAft>
            </a:pPr>
            <a:r>
              <a:rPr lang="ja-JP" altLang="en-US" sz="1200" dirty="0">
                <a:latin typeface="+mj-ea"/>
                <a:cs typeface="ＭＳ Ｐゴシック" pitchFamily="50" charset="-128"/>
              </a:rPr>
              <a:t>４．他ＦＣとの比較</a:t>
            </a:r>
            <a:endParaRPr lang="en-US" altLang="ja-JP" sz="1200" dirty="0">
              <a:latin typeface="+mj-ea"/>
              <a:cs typeface="ＭＳ Ｐゴシック" pitchFamily="50" charset="-128"/>
            </a:endParaRPr>
          </a:p>
          <a:p>
            <a:pPr algn="just" eaLnBrk="1" hangingPunct="1">
              <a:spcAft>
                <a:spcPts val="600"/>
              </a:spcAft>
            </a:pPr>
            <a:r>
              <a:rPr lang="ja-JP" altLang="en-US" sz="1200" dirty="0">
                <a:latin typeface="+mj-ea"/>
                <a:cs typeface="ＭＳ Ｐゴシック" pitchFamily="50" charset="-128"/>
              </a:rPr>
              <a:t>５．質疑応答（お気軽にご質問ください）</a:t>
            </a:r>
            <a:endParaRPr lang="en-US" altLang="ja-JP" sz="1200" dirty="0">
              <a:latin typeface="+mj-ea"/>
              <a:cs typeface="ＭＳ Ｐゴシック" pitchFamily="50" charset="-128"/>
            </a:endParaRPr>
          </a:p>
        </p:txBody>
      </p:sp>
      <p:pic>
        <p:nvPicPr>
          <p:cNvPr id="18" name="Picture 11" descr="W:\0_public\backup_personal\sawada\開発DMデータ\加盟塾募集_資料請求.png">
            <a:extLst>
              <a:ext uri="{FF2B5EF4-FFF2-40B4-BE49-F238E27FC236}">
                <a16:creationId xmlns:a16="http://schemas.microsoft.com/office/drawing/2014/main" xmlns="" id="{6662AC63-4DD9-43C2-BBF3-1EC943B6E9AF}"/>
              </a:ext>
            </a:extLst>
          </p:cNvPr>
          <p:cNvPicPr>
            <a:picLocks noChangeAspect="1" noChangeArrowheads="1"/>
          </p:cNvPicPr>
          <p:nvPr/>
        </p:nvPicPr>
        <p:blipFill rotWithShape="1">
          <a:blip r:embed="rId3" cstate="print"/>
          <a:srcRect t="5605" b="5605"/>
          <a:stretch/>
        </p:blipFill>
        <p:spPr bwMode="auto">
          <a:xfrm>
            <a:off x="5104392" y="7622108"/>
            <a:ext cx="700872" cy="622300"/>
          </a:xfrm>
          <a:prstGeom prst="rect">
            <a:avLst/>
          </a:prstGeom>
          <a:noFill/>
          <a:ln w="9525">
            <a:noFill/>
            <a:miter lim="800000"/>
            <a:headEnd/>
            <a:tailEnd/>
          </a:ln>
        </p:spPr>
      </p:pic>
      <p:sp>
        <p:nvSpPr>
          <p:cNvPr id="21" name="テキスト ボックス 20">
            <a:extLst>
              <a:ext uri="{FF2B5EF4-FFF2-40B4-BE49-F238E27FC236}">
                <a16:creationId xmlns:a16="http://schemas.microsoft.com/office/drawing/2014/main" xmlns="" id="{475D6D39-873E-451F-A2AE-294182F44C11}"/>
              </a:ext>
            </a:extLst>
          </p:cNvPr>
          <p:cNvSpPr txBox="1"/>
          <p:nvPr/>
        </p:nvSpPr>
        <p:spPr>
          <a:xfrm>
            <a:off x="1342545" y="1042509"/>
            <a:ext cx="4189796" cy="810080"/>
          </a:xfrm>
          <a:prstGeom prst="rect">
            <a:avLst/>
          </a:prstGeom>
          <a:solidFill>
            <a:srgbClr val="008200"/>
          </a:solidFill>
          <a:ln w="19050">
            <a:solidFill>
              <a:srgbClr val="008200"/>
            </a:solidFill>
          </a:ln>
        </p:spPr>
        <p:txBody>
          <a:bodyPr wrap="square" tIns="72000" rtlCol="0">
            <a:noAutofit/>
          </a:bodyPr>
          <a:lstStyle/>
          <a:p>
            <a:pPr algn="ctr">
              <a:lnSpc>
                <a:spcPct val="120000"/>
              </a:lnSpc>
            </a:pPr>
            <a:r>
              <a:rPr lang="ja-JP" altLang="en-US" dirty="0">
                <a:solidFill>
                  <a:schemeClr val="bg1"/>
                </a:solidFill>
                <a:latin typeface="HGP創英角ｺﾞｼｯｸUB" panose="020B0900000000000000" pitchFamily="50" charset="-128"/>
                <a:ea typeface="HGP創英角ｺﾞｼｯｸUB" panose="020B0900000000000000" pitchFamily="50" charset="-128"/>
              </a:rPr>
              <a:t>興味をお持ちの企業様には</a:t>
            </a:r>
            <a:r>
              <a:rPr lang="en-US" altLang="ja-JP" dirty="0">
                <a:solidFill>
                  <a:schemeClr val="bg1"/>
                </a:solidFill>
                <a:latin typeface="HGP創英角ｺﾞｼｯｸUB" panose="020B0900000000000000" pitchFamily="50" charset="-128"/>
                <a:ea typeface="HGP創英角ｺﾞｼｯｸUB" panose="020B0900000000000000" pitchFamily="50" charset="-128"/>
              </a:rPr>
              <a:t/>
            </a:r>
            <a:br>
              <a:rPr lang="en-US" altLang="ja-JP" dirty="0">
                <a:solidFill>
                  <a:schemeClr val="bg1"/>
                </a:solidFill>
                <a:latin typeface="HGP創英角ｺﾞｼｯｸUB" panose="020B0900000000000000" pitchFamily="50" charset="-128"/>
                <a:ea typeface="HGP創英角ｺﾞｼｯｸUB" panose="020B0900000000000000" pitchFamily="50" charset="-128"/>
              </a:rPr>
            </a:br>
            <a:r>
              <a:rPr lang="ja-JP" altLang="en-US" dirty="0">
                <a:solidFill>
                  <a:schemeClr val="bg1"/>
                </a:solidFill>
                <a:latin typeface="HGP創英角ｺﾞｼｯｸUB" panose="020B0900000000000000" pitchFamily="50" charset="-128"/>
                <a:ea typeface="HGP創英角ｺﾞｼｯｸUB" panose="020B0900000000000000" pitchFamily="50" charset="-128"/>
              </a:rPr>
              <a:t>下記の資料を持ってご説明に伺います</a:t>
            </a:r>
          </a:p>
        </p:txBody>
      </p:sp>
      <p:sp>
        <p:nvSpPr>
          <p:cNvPr id="24" name="テキスト ボックス 4">
            <a:extLst>
              <a:ext uri="{FF2B5EF4-FFF2-40B4-BE49-F238E27FC236}">
                <a16:creationId xmlns:a16="http://schemas.microsoft.com/office/drawing/2014/main" xmlns="" id="{99EDCDDB-5C00-4A35-AB9D-2ED3865733BD}"/>
              </a:ext>
            </a:extLst>
          </p:cNvPr>
          <p:cNvSpPr txBox="1">
            <a:spLocks noChangeArrowheads="1"/>
          </p:cNvSpPr>
          <p:nvPr/>
        </p:nvSpPr>
        <p:spPr bwMode="auto">
          <a:xfrm>
            <a:off x="934713" y="4267564"/>
            <a:ext cx="4521340" cy="7364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lvl="1" algn="just" eaLnBrk="1" hangingPunct="1">
              <a:lnSpc>
                <a:spcPct val="125000"/>
              </a:lnSpc>
              <a:spcAft>
                <a:spcPts val="300"/>
              </a:spcAft>
            </a:pPr>
            <a:r>
              <a:rPr lang="en-US" altLang="ja-JP" sz="1100" dirty="0">
                <a:latin typeface="+mj-ea"/>
                <a:cs typeface="ＭＳ Ｐゴシック" pitchFamily="50" charset="-128"/>
              </a:rPr>
              <a:t>※</a:t>
            </a:r>
            <a:r>
              <a:rPr lang="ja-JP" altLang="en-US" sz="1100" dirty="0">
                <a:latin typeface="+mj-ea"/>
                <a:cs typeface="ＭＳ Ｐゴシック" pitchFamily="50" charset="-128"/>
              </a:rPr>
              <a:t>説明を訊かれるだけでもかまいません。お気軽にどうぞ。</a:t>
            </a:r>
            <a:endParaRPr lang="en-US" altLang="ja-JP" sz="1100" dirty="0">
              <a:latin typeface="+mj-ea"/>
              <a:cs typeface="ＭＳ Ｐゴシック" pitchFamily="50" charset="-128"/>
            </a:endParaRPr>
          </a:p>
          <a:p>
            <a:pPr marL="628650" lvl="1" indent="-171450" algn="just" eaLnBrk="1" hangingPunct="1">
              <a:lnSpc>
                <a:spcPct val="125000"/>
              </a:lnSpc>
            </a:pPr>
            <a:r>
              <a:rPr lang="en-US" altLang="ja-JP" sz="1100" dirty="0">
                <a:latin typeface="+mj-ea"/>
                <a:cs typeface="ＭＳ Ｐゴシック" pitchFamily="50" charset="-128"/>
              </a:rPr>
              <a:t>※</a:t>
            </a:r>
            <a:r>
              <a:rPr lang="ja-JP" altLang="en-US" sz="1100" dirty="0">
                <a:latin typeface="+mj-ea"/>
                <a:cs typeface="ＭＳ Ｐゴシック" pitchFamily="50" charset="-128"/>
              </a:rPr>
              <a:t>資料請求をされた９割以上の企業様が「聞けて良かった」</a:t>
            </a:r>
            <a:r>
              <a:rPr lang="en-US" altLang="ja-JP" sz="1100" dirty="0">
                <a:latin typeface="+mj-ea"/>
                <a:cs typeface="ＭＳ Ｐゴシック" pitchFamily="50" charset="-128"/>
              </a:rPr>
              <a:t/>
            </a:r>
            <a:br>
              <a:rPr lang="en-US" altLang="ja-JP" sz="1100" dirty="0">
                <a:latin typeface="+mj-ea"/>
                <a:cs typeface="ＭＳ Ｐゴシック" pitchFamily="50" charset="-128"/>
              </a:rPr>
            </a:br>
            <a:r>
              <a:rPr lang="ja-JP" altLang="en-US" sz="1100" dirty="0">
                <a:latin typeface="+mj-ea"/>
                <a:cs typeface="ＭＳ Ｐゴシック" pitchFamily="50" charset="-128"/>
              </a:rPr>
              <a:t>とご回答されています。</a:t>
            </a:r>
            <a:endParaRPr lang="en-US" altLang="ja-JP" sz="1100" dirty="0">
              <a:latin typeface="+mj-ea"/>
              <a:cs typeface="ＭＳ Ｐゴシック" pitchFamily="50" charset="-128"/>
            </a:endParaRPr>
          </a:p>
        </p:txBody>
      </p:sp>
      <p:sp>
        <p:nvSpPr>
          <p:cNvPr id="2" name="正方形/長方形 1">
            <a:extLst>
              <a:ext uri="{FF2B5EF4-FFF2-40B4-BE49-F238E27FC236}">
                <a16:creationId xmlns:a16="http://schemas.microsoft.com/office/drawing/2014/main" xmlns="" id="{F8BE8034-A80A-4EDD-9A3C-54B2F0686463}"/>
              </a:ext>
            </a:extLst>
          </p:cNvPr>
          <p:cNvSpPr/>
          <p:nvPr/>
        </p:nvSpPr>
        <p:spPr>
          <a:xfrm>
            <a:off x="1342545" y="1989735"/>
            <a:ext cx="4189796" cy="2152718"/>
          </a:xfrm>
          <a:prstGeom prst="rect">
            <a:avLst/>
          </a:prstGeom>
          <a:noFill/>
          <a:ln>
            <a:solidFill>
              <a:srgbClr val="008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2285</TotalTime>
  <Words>747</Words>
  <Application>Microsoft Office PowerPoint</Application>
  <PresentationFormat>画面に合わせる (4:3)</PresentationFormat>
  <Paragraphs>71</Paragraphs>
  <Slides>4</Slides>
  <Notes>2</Notes>
  <HiddenSlides>0</HiddenSlides>
  <MMClips>0</MMClips>
  <ScaleCrop>false</ScaleCrop>
  <HeadingPairs>
    <vt:vector size="4" baseType="variant">
      <vt:variant>
        <vt:lpstr>テーマ</vt:lpstr>
      </vt:variant>
      <vt:variant>
        <vt:i4>1</vt:i4>
      </vt:variant>
      <vt:variant>
        <vt:lpstr>スライド タイトル</vt:lpstr>
      </vt:variant>
      <vt:variant>
        <vt:i4>4</vt:i4>
      </vt:variant>
    </vt:vector>
  </HeadingPairs>
  <TitlesOfParts>
    <vt:vector size="5" baseType="lpstr">
      <vt:lpstr>Office ​​テーマ</vt:lpstr>
      <vt:lpstr>スライド 1</vt:lpstr>
      <vt:lpstr>スライド 2</vt:lpstr>
      <vt:lpstr>スライド 3</vt:lpstr>
      <vt:lpstr>スライド 4</vt:lpstr>
    </vt:vector>
  </TitlesOfParts>
  <Company>NICHINOKEN KANTO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USER</dc:creator>
  <cp:lastModifiedBy>Hewlett-Packard</cp:lastModifiedBy>
  <cp:revision>225</cp:revision>
  <cp:lastPrinted>2019-09-25T06:27:59Z</cp:lastPrinted>
  <dcterms:created xsi:type="dcterms:W3CDTF">2019-09-25T06:00:45Z</dcterms:created>
  <dcterms:modified xsi:type="dcterms:W3CDTF">2019-11-21T01:37:23Z</dcterms:modified>
</cp:coreProperties>
</file>