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6" r:id="rId1"/>
  </p:sldMasterIdLst>
  <p:notesMasterIdLst>
    <p:notesMasterId r:id="rId4"/>
  </p:notesMasterIdLst>
  <p:sldIdLst>
    <p:sldId id="264" r:id="rId2"/>
    <p:sldId id="265" r:id="rId3"/>
  </p:sldIdLst>
  <p:sldSz cx="7559675" cy="10799763"/>
  <p:notesSz cx="6888163" cy="10018713"/>
  <p:defaultTextStyle>
    <a:defPPr>
      <a:defRPr lang="ja-JP"/>
    </a:defPPr>
    <a:lvl1pPr marL="0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1pPr>
    <a:lvl2pPr marL="500477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2pPr>
    <a:lvl3pPr marL="1000956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3pPr>
    <a:lvl4pPr marL="1501433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4pPr>
    <a:lvl5pPr marL="2001912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5pPr>
    <a:lvl6pPr marL="2502387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6pPr>
    <a:lvl7pPr marL="3002868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7pPr>
    <a:lvl8pPr marL="3503344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8pPr>
    <a:lvl9pPr marL="4003821" algn="l" defTabSz="1000956" rtl="0" eaLnBrk="1" latinLnBrk="0" hangingPunct="1">
      <a:defRPr kumimoji="1" sz="19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4708"/>
    <a:srgbClr val="1B4FA1"/>
    <a:srgbClr val="906E30"/>
    <a:srgbClr val="82582D"/>
    <a:srgbClr val="A4723A"/>
    <a:srgbClr val="664724"/>
    <a:srgbClr val="645226"/>
    <a:srgbClr val="640000"/>
    <a:srgbClr val="3E00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96" y="90"/>
      </p:cViewPr>
      <p:guideLst>
        <p:guide orient="horz" pos="3402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4870" cy="502675"/>
          </a:xfrm>
          <a:prstGeom prst="rect">
            <a:avLst/>
          </a:prstGeom>
        </p:spPr>
        <p:txBody>
          <a:bodyPr vert="horz" lIns="92444" tIns="46222" rIns="92444" bIns="46222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701" y="0"/>
            <a:ext cx="2984870" cy="502675"/>
          </a:xfrm>
          <a:prstGeom prst="rect">
            <a:avLst/>
          </a:prstGeom>
        </p:spPr>
        <p:txBody>
          <a:bodyPr vert="horz" lIns="92444" tIns="46222" rIns="92444" bIns="46222" rtlCol="0"/>
          <a:lstStyle>
            <a:lvl1pPr algn="r">
              <a:defRPr sz="1100"/>
            </a:lvl1pPr>
          </a:lstStyle>
          <a:p>
            <a:fld id="{70F99883-74AE-4A2C-81B7-5B86A08198C0}" type="datetimeFigureOut">
              <a:rPr kumimoji="1" lang="ja-JP" altLang="en-US" smtClean="0"/>
              <a:t>2019/11/12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60600" y="1250950"/>
            <a:ext cx="2366963" cy="33829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4" tIns="46222" rIns="92444" bIns="4622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1507"/>
            <a:ext cx="5510530" cy="3944868"/>
          </a:xfrm>
          <a:prstGeom prst="rect">
            <a:avLst/>
          </a:prstGeom>
        </p:spPr>
        <p:txBody>
          <a:bodyPr vert="horz" lIns="92444" tIns="46222" rIns="92444" bIns="4622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516041"/>
            <a:ext cx="2984870" cy="502674"/>
          </a:xfrm>
          <a:prstGeom prst="rect">
            <a:avLst/>
          </a:prstGeom>
        </p:spPr>
        <p:txBody>
          <a:bodyPr vert="horz" lIns="92444" tIns="46222" rIns="92444" bIns="46222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701" y="9516041"/>
            <a:ext cx="2984870" cy="502674"/>
          </a:xfrm>
          <a:prstGeom prst="rect">
            <a:avLst/>
          </a:prstGeom>
        </p:spPr>
        <p:txBody>
          <a:bodyPr vert="horz" lIns="92444" tIns="46222" rIns="92444" bIns="46222" rtlCol="0" anchor="b"/>
          <a:lstStyle>
            <a:lvl1pPr algn="r">
              <a:defRPr sz="1100"/>
            </a:lvl1pPr>
          </a:lstStyle>
          <a:p>
            <a:fld id="{ACD93CC5-A9B8-46A1-B8C3-70AA73E05DA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0022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1pPr>
    <a:lvl2pPr marL="500477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2pPr>
    <a:lvl3pPr marL="1000956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3pPr>
    <a:lvl4pPr marL="1501433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4pPr>
    <a:lvl5pPr marL="2001912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5pPr>
    <a:lvl6pPr marL="2502387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6pPr>
    <a:lvl7pPr marL="3002868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7pPr>
    <a:lvl8pPr marL="3503344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8pPr>
    <a:lvl9pPr marL="4003821" algn="l" defTabSz="1000956" rtl="0" eaLnBrk="1" latinLnBrk="0" hangingPunct="1">
      <a:defRPr kumimoji="1" sz="131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67465"/>
            <a:ext cx="6425724" cy="3759916"/>
          </a:xfrm>
          <a:prstGeom prst="rect">
            <a:avLst/>
          </a:prstGeom>
        </p:spPr>
        <p:txBody>
          <a:bodyPr anchor="b"/>
          <a:lstStyle>
            <a:lvl1pPr algn="ctr"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72377"/>
            <a:ext cx="5669756" cy="26074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1"/>
            </a:lvl1pPr>
            <a:lvl2pPr marL="388762" indent="0" algn="ctr">
              <a:buNone/>
              <a:defRPr sz="1701"/>
            </a:lvl2pPr>
            <a:lvl3pPr marL="777523" indent="0" algn="ctr">
              <a:buNone/>
              <a:defRPr sz="1531"/>
            </a:lvl3pPr>
            <a:lvl4pPr marL="1166285" indent="0" algn="ctr">
              <a:buNone/>
              <a:defRPr sz="1361"/>
            </a:lvl4pPr>
            <a:lvl5pPr marL="1555048" indent="0" algn="ctr">
              <a:buNone/>
              <a:defRPr sz="1361"/>
            </a:lvl5pPr>
            <a:lvl6pPr marL="1943808" indent="0" algn="ctr">
              <a:buNone/>
              <a:defRPr sz="1361"/>
            </a:lvl6pPr>
            <a:lvl7pPr marL="2332570" indent="0" algn="ctr">
              <a:buNone/>
              <a:defRPr sz="1361"/>
            </a:lvl7pPr>
            <a:lvl8pPr marL="2721332" indent="0" algn="ctr">
              <a:buNone/>
              <a:defRPr sz="1361"/>
            </a:lvl8pPr>
            <a:lvl9pPr marL="3110093" indent="0" algn="ctr">
              <a:buNone/>
              <a:defRPr sz="136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4A3B7E-DD21-4048-88F3-59665D8E8CD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03F17-9641-4B84-A974-7D55D06F18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892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133" y="575275"/>
            <a:ext cx="6519409" cy="2087336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133" y="2874803"/>
            <a:ext cx="6519409" cy="6853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7DE13-46BE-4B37-9FBB-8FA2A87D722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FC707-0A99-4B85-9C38-B64E72987C1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07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4" y="2692447"/>
            <a:ext cx="6520219" cy="4492401"/>
          </a:xfrm>
          <a:prstGeom prst="rect">
            <a:avLst/>
          </a:prstGeom>
        </p:spPr>
        <p:txBody>
          <a:bodyPr anchor="b"/>
          <a:lstStyle>
            <a:lvl1pPr>
              <a:defRPr sz="510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4" y="7227345"/>
            <a:ext cx="6520219" cy="23624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6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23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85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4pPr>
            <a:lvl5pPr marL="1555048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5pPr>
            <a:lvl6pPr marL="1943808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6pPr>
            <a:lvl7pPr marL="2332570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7pPr>
            <a:lvl8pPr marL="2721332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8pPr>
            <a:lvl9pPr marL="3110093" indent="0">
              <a:buNone/>
              <a:defRPr sz="136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4D596-71CB-401C-BE2A-FF96587D8E9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CCBC2-8C21-4C9A-A2A0-C4F7CFD13B6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3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133" y="575275"/>
            <a:ext cx="6519409" cy="2087336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30" y="2874935"/>
            <a:ext cx="3212862" cy="68523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8" y="2874935"/>
            <a:ext cx="3212862" cy="68523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FDC24-657B-46BD-9F76-F6EB56EE60B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B99DA-1B7B-4D03-B44C-EA0B6BFD2A8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1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5" y="574989"/>
            <a:ext cx="6520219" cy="2087455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47442"/>
            <a:ext cx="3198096" cy="12974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62" indent="0">
              <a:buNone/>
              <a:defRPr sz="1701" b="1"/>
            </a:lvl2pPr>
            <a:lvl3pPr marL="777523" indent="0">
              <a:buNone/>
              <a:defRPr sz="1531" b="1"/>
            </a:lvl3pPr>
            <a:lvl4pPr marL="1166285" indent="0">
              <a:buNone/>
              <a:defRPr sz="1361" b="1"/>
            </a:lvl4pPr>
            <a:lvl5pPr marL="1555048" indent="0">
              <a:buNone/>
              <a:defRPr sz="1361" b="1"/>
            </a:lvl5pPr>
            <a:lvl6pPr marL="1943808" indent="0">
              <a:buNone/>
              <a:defRPr sz="1361" b="1"/>
            </a:lvl6pPr>
            <a:lvl7pPr marL="2332570" indent="0">
              <a:buNone/>
              <a:defRPr sz="1361" b="1"/>
            </a:lvl7pPr>
            <a:lvl8pPr marL="2721332" indent="0">
              <a:buNone/>
              <a:defRPr sz="1361" b="1"/>
            </a:lvl8pPr>
            <a:lvl9pPr marL="3110093" indent="0">
              <a:buNone/>
              <a:defRPr sz="136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44914"/>
            <a:ext cx="3198096" cy="58023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8" y="2647442"/>
            <a:ext cx="3213846" cy="12974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1" b="1"/>
            </a:lvl1pPr>
            <a:lvl2pPr marL="388762" indent="0">
              <a:buNone/>
              <a:defRPr sz="1701" b="1"/>
            </a:lvl2pPr>
            <a:lvl3pPr marL="777523" indent="0">
              <a:buNone/>
              <a:defRPr sz="1531" b="1"/>
            </a:lvl3pPr>
            <a:lvl4pPr marL="1166285" indent="0">
              <a:buNone/>
              <a:defRPr sz="1361" b="1"/>
            </a:lvl4pPr>
            <a:lvl5pPr marL="1555048" indent="0">
              <a:buNone/>
              <a:defRPr sz="1361" b="1"/>
            </a:lvl5pPr>
            <a:lvl6pPr marL="1943808" indent="0">
              <a:buNone/>
              <a:defRPr sz="1361" b="1"/>
            </a:lvl6pPr>
            <a:lvl7pPr marL="2332570" indent="0">
              <a:buNone/>
              <a:defRPr sz="1361" b="1"/>
            </a:lvl7pPr>
            <a:lvl8pPr marL="2721332" indent="0">
              <a:buNone/>
              <a:defRPr sz="1361" b="1"/>
            </a:lvl8pPr>
            <a:lvl9pPr marL="3110093" indent="0">
              <a:buNone/>
              <a:defRPr sz="136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8" y="3944914"/>
            <a:ext cx="3213846" cy="58023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44564-11C5-49CA-A6C6-0EFA5B9EEF5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FB411-F8C4-4E71-AA2F-EFB8BA58573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8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133" y="575275"/>
            <a:ext cx="6519409" cy="2087336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C5F0A-E814-4F5B-8509-4826EF6EAFAD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3135D-753B-4641-9B40-F5C756AB03B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90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49F838-D727-4C3D-981F-C91357BA9725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7CFDE-7B0F-4037-894D-A6CABA6358C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309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6" y="719986"/>
            <a:ext cx="2438192" cy="2519945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9" y="1554969"/>
            <a:ext cx="3827086" cy="7674833"/>
          </a:xfrm>
          <a:prstGeom prst="rect">
            <a:avLst/>
          </a:prstGeo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6" y="3239931"/>
            <a:ext cx="2438192" cy="6002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1"/>
            </a:lvl1pPr>
            <a:lvl2pPr marL="388762" indent="0">
              <a:buNone/>
              <a:defRPr sz="1190"/>
            </a:lvl2pPr>
            <a:lvl3pPr marL="777523" indent="0">
              <a:buNone/>
              <a:defRPr sz="1020"/>
            </a:lvl3pPr>
            <a:lvl4pPr marL="1166285" indent="0">
              <a:buNone/>
              <a:defRPr sz="850"/>
            </a:lvl4pPr>
            <a:lvl5pPr marL="1555048" indent="0">
              <a:buNone/>
              <a:defRPr sz="850"/>
            </a:lvl5pPr>
            <a:lvl6pPr marL="1943808" indent="0">
              <a:buNone/>
              <a:defRPr sz="850"/>
            </a:lvl6pPr>
            <a:lvl7pPr marL="2332570" indent="0">
              <a:buNone/>
              <a:defRPr sz="850"/>
            </a:lvl7pPr>
            <a:lvl8pPr marL="2721332" indent="0">
              <a:buNone/>
              <a:defRPr sz="850"/>
            </a:lvl8pPr>
            <a:lvl9pPr marL="3110093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578700-CC02-43A7-8D67-617F0C9B34C3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7CBD56-090A-4AA6-BB18-0A87B6BE42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04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6" y="719986"/>
            <a:ext cx="2438192" cy="2519945"/>
          </a:xfrm>
          <a:prstGeom prst="rect">
            <a:avLst/>
          </a:prstGeom>
        </p:spPr>
        <p:txBody>
          <a:bodyPr anchor="b"/>
          <a:lstStyle>
            <a:lvl1pPr>
              <a:defRPr sz="272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9" y="1554969"/>
            <a:ext cx="3827086" cy="767483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1"/>
            </a:lvl1pPr>
            <a:lvl2pPr marL="388762" indent="0">
              <a:buNone/>
              <a:defRPr sz="2381"/>
            </a:lvl2pPr>
            <a:lvl3pPr marL="777523" indent="0">
              <a:buNone/>
              <a:defRPr sz="2041"/>
            </a:lvl3pPr>
            <a:lvl4pPr marL="1166285" indent="0">
              <a:buNone/>
              <a:defRPr sz="1701"/>
            </a:lvl4pPr>
            <a:lvl5pPr marL="1555048" indent="0">
              <a:buNone/>
              <a:defRPr sz="1701"/>
            </a:lvl5pPr>
            <a:lvl6pPr marL="1943808" indent="0">
              <a:buNone/>
              <a:defRPr sz="1701"/>
            </a:lvl6pPr>
            <a:lvl7pPr marL="2332570" indent="0">
              <a:buNone/>
              <a:defRPr sz="1701"/>
            </a:lvl7pPr>
            <a:lvl8pPr marL="2721332" indent="0">
              <a:buNone/>
              <a:defRPr sz="1701"/>
            </a:lvl8pPr>
            <a:lvl9pPr marL="3110093" indent="0">
              <a:buNone/>
              <a:defRPr sz="1701"/>
            </a:lvl9pPr>
          </a:lstStyle>
          <a:p>
            <a:pPr lvl="0"/>
            <a:r>
              <a:rPr lang="ja-JP" altLang="en-US" noProof="0"/>
              <a:t>図を追加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6" y="3239931"/>
            <a:ext cx="2438192" cy="6002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1"/>
            </a:lvl1pPr>
            <a:lvl2pPr marL="388762" indent="0">
              <a:buNone/>
              <a:defRPr sz="1190"/>
            </a:lvl2pPr>
            <a:lvl3pPr marL="777523" indent="0">
              <a:buNone/>
              <a:defRPr sz="1020"/>
            </a:lvl3pPr>
            <a:lvl4pPr marL="1166285" indent="0">
              <a:buNone/>
              <a:defRPr sz="850"/>
            </a:lvl4pPr>
            <a:lvl5pPr marL="1555048" indent="0">
              <a:buNone/>
              <a:defRPr sz="850"/>
            </a:lvl5pPr>
            <a:lvl6pPr marL="1943808" indent="0">
              <a:buNone/>
              <a:defRPr sz="850"/>
            </a:lvl6pPr>
            <a:lvl7pPr marL="2332570" indent="0">
              <a:buNone/>
              <a:defRPr sz="850"/>
            </a:lvl7pPr>
            <a:lvl8pPr marL="2721332" indent="0">
              <a:buNone/>
              <a:defRPr sz="850"/>
            </a:lvl8pPr>
            <a:lvl9pPr marL="3110093" indent="0">
              <a:buNone/>
              <a:defRPr sz="8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F08AA-2110-42CD-8773-E3A4EF59A3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9A334-02AD-4810-8742-6DB93C5EA25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63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133" y="575275"/>
            <a:ext cx="6519409" cy="2087336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0133" y="2874803"/>
            <a:ext cx="6519409" cy="6853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4DBB-917B-4186-A703-7409F7CF8E5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2B72EE-4B45-425F-B500-026DA88CB77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652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2" y="574991"/>
            <a:ext cx="1630055" cy="9152299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30" y="574991"/>
            <a:ext cx="4795668" cy="915229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0136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D20DD-EE55-4DDE-BB8B-8D151B9371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11/12/2019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3429" y="10009153"/>
            <a:ext cx="2552818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8695" y="10009153"/>
            <a:ext cx="1700850" cy="5752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0586A-009D-4946-86B1-6BEB0D580BF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80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87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4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2pPr>
      <a:lvl3pPr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3pPr>
      <a:lvl4pPr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4pPr>
      <a:lvl5pPr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5pPr>
      <a:lvl6pPr marL="457205"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6pPr>
      <a:lvl7pPr marL="914411"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7pPr>
      <a:lvl8pPr marL="1371616"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8pPr>
      <a:lvl9pPr marL="1828822" algn="l" defTabSz="776297" rtl="0" fontAlgn="base">
        <a:lnSpc>
          <a:spcPct val="90000"/>
        </a:lnSpc>
        <a:spcBef>
          <a:spcPct val="0"/>
        </a:spcBef>
        <a:spcAft>
          <a:spcPct val="0"/>
        </a:spcAft>
        <a:defRPr kumimoji="1" sz="3700">
          <a:solidFill>
            <a:schemeClr val="tx1"/>
          </a:solidFill>
          <a:latin typeface="Calibri Light"/>
          <a:ea typeface="ＭＳ Ｐゴシック" pitchFamily="50" charset="-128"/>
        </a:defRPr>
      </a:lvl9pPr>
    </p:titleStyle>
    <p:bodyStyle>
      <a:lvl1pPr marL="193677" indent="-193677" algn="l" defTabSz="776297" rtl="0" fontAlgn="base">
        <a:lnSpc>
          <a:spcPct val="90000"/>
        </a:lnSpc>
        <a:spcBef>
          <a:spcPts val="850"/>
        </a:spcBef>
        <a:spcAft>
          <a:spcPct val="0"/>
        </a:spcAft>
        <a:buFont typeface="Arial" pitchFamily="34" charset="0"/>
        <a:buChar char="•"/>
        <a:defRPr kumimoji="1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2620" indent="-193677" algn="l" defTabSz="776297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61" indent="-193677" algn="l" defTabSz="776297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503" indent="-193677" algn="l" defTabSz="776297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47858" indent="-193677" algn="l" defTabSz="776297" rtl="0" fontAlgn="base">
        <a:lnSpc>
          <a:spcPct val="90000"/>
        </a:lnSpc>
        <a:spcBef>
          <a:spcPts val="425"/>
        </a:spcBef>
        <a:spcAft>
          <a:spcPct val="0"/>
        </a:spcAft>
        <a:buFont typeface="Arial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38189" indent="-194381" algn="l" defTabSz="777523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51" indent="-194381" algn="l" defTabSz="777523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713" indent="-194381" algn="l" defTabSz="777523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75" indent="-194381" algn="l" defTabSz="777523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62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23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85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48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808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70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32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93" algn="l" defTabSz="777523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DF2924A-B247-48AF-8C08-982055D8A334}"/>
              </a:ext>
            </a:extLst>
          </p:cNvPr>
          <p:cNvSpPr txBox="1"/>
          <p:nvPr/>
        </p:nvSpPr>
        <p:spPr>
          <a:xfrm>
            <a:off x="554636" y="2152464"/>
            <a:ext cx="6554014" cy="2919184"/>
          </a:xfrm>
          <a:prstGeom prst="rect">
            <a:avLst/>
          </a:prstGeom>
          <a:noFill/>
        </p:spPr>
        <p:txBody>
          <a:bodyPr wrap="none" lIns="36000" tIns="36000" rIns="36000" bIns="36000" rtlCol="0">
            <a:no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弊社は、製造業の原価・業績管理のしくみ構築の専門会社です。</a:t>
            </a: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これまで、食品、飲料、電子部品、電気機器、医療機器、車などのメーカーに弊社の製品を</a:t>
            </a: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ご提供してきました。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本セミナーは、</a:t>
            </a: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・これから原価・業績管理のしくみの構築をご検討のお客様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・すでにしくみがあるが運用のレベルを上げたいと考えのお客様</a:t>
            </a: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を対象に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・なぜ、原価情報は必要なのか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・原価情報は、どうやって作成、活用するのか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Excel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版の体験ツールを用いて、わかり易く解説します。</a:t>
            </a: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原価・業績管理のしくみ構築の予定はないというお客様も大歓迎です。</a:t>
            </a: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是非、ご参加ください。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9855" y="718080"/>
            <a:ext cx="6759965" cy="1144049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none" rtlCol="0" anchor="ctr">
            <a:noAutofit/>
          </a:bodyPr>
          <a:lstStyle/>
          <a:p>
            <a:pPr algn="ctr"/>
            <a:r>
              <a:rPr lang="en-US" altLang="ja-JP" sz="1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Excel</a:t>
            </a:r>
            <a:r>
              <a:rPr lang="ja-JP" altLang="en-US" sz="18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版の原価計算ツールでよくわかる！</a:t>
            </a:r>
          </a:p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原価のしくみ体験講座</a:t>
            </a:r>
            <a:endParaRPr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50BA8401-A73E-4D38-A3F6-4B83D60F7B30}"/>
              </a:ext>
            </a:extLst>
          </p:cNvPr>
          <p:cNvSpPr/>
          <p:nvPr/>
        </p:nvSpPr>
        <p:spPr>
          <a:xfrm>
            <a:off x="399855" y="6595318"/>
            <a:ext cx="6850138" cy="391230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04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8" name="角丸四角形 45">
            <a:extLst>
              <a:ext uri="{FF2B5EF4-FFF2-40B4-BE49-F238E27FC236}">
                <a16:creationId xmlns:a16="http://schemas.microsoft.com/office/drawing/2014/main" id="{139775A5-54AE-49B6-99FF-3975BB0FFC4B}"/>
              </a:ext>
            </a:extLst>
          </p:cNvPr>
          <p:cNvSpPr/>
          <p:nvPr/>
        </p:nvSpPr>
        <p:spPr>
          <a:xfrm>
            <a:off x="548500" y="6777250"/>
            <a:ext cx="1049015" cy="35543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開催日程</a:t>
            </a:r>
            <a:endParaRPr lang="en-US" altLang="ja-JP" sz="1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9" name="角丸四角形 46">
            <a:extLst>
              <a:ext uri="{FF2B5EF4-FFF2-40B4-BE49-F238E27FC236}">
                <a16:creationId xmlns:a16="http://schemas.microsoft.com/office/drawing/2014/main" id="{82E3B913-F523-4598-8C42-434D692F0DA5}"/>
              </a:ext>
            </a:extLst>
          </p:cNvPr>
          <p:cNvSpPr/>
          <p:nvPr/>
        </p:nvSpPr>
        <p:spPr>
          <a:xfrm>
            <a:off x="548500" y="7287205"/>
            <a:ext cx="1049015" cy="35543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会場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2510C3D-BE24-4179-AD40-BF3EECD1781A}"/>
              </a:ext>
            </a:extLst>
          </p:cNvPr>
          <p:cNvSpPr txBox="1"/>
          <p:nvPr/>
        </p:nvSpPr>
        <p:spPr>
          <a:xfrm>
            <a:off x="1700823" y="7287205"/>
            <a:ext cx="2315057" cy="780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751" b="1" dirty="0">
                <a:latin typeface="Meiryo UI" panose="020B0604030504040204" pitchFamily="50" charset="-128"/>
                <a:ea typeface="Meiryo UI" panose="020B0604030504040204" pitchFamily="50" charset="-128"/>
              </a:rPr>
              <a:t>会社名　セミナールーム</a:t>
            </a:r>
            <a:endParaRPr lang="en-US" altLang="ja-JP" sz="1751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361" dirty="0">
                <a:latin typeface="Meiryo UI" panose="020B0604030504040204" pitchFamily="50" charset="-128"/>
                <a:ea typeface="Meiryo UI" panose="020B0604030504040204" pitchFamily="50" charset="-128"/>
              </a:rPr>
              <a:t>愛知県名古屋市ｘｘ</a:t>
            </a:r>
            <a:r>
              <a:rPr lang="en-US" altLang="ja-JP" sz="1361" dirty="0">
                <a:latin typeface="Meiryo UI" panose="020B0604030504040204" pitchFamily="50" charset="-128"/>
                <a:ea typeface="Meiryo UI" panose="020B0604030504040204" pitchFamily="50" charset="-128"/>
              </a:rPr>
              <a:t>-1-1-1</a:t>
            </a:r>
          </a:p>
          <a:p>
            <a:r>
              <a:rPr lang="ja-JP" altLang="en-US" sz="1361" dirty="0">
                <a:latin typeface="Meiryo UI" panose="020B0604030504040204" pitchFamily="50" charset="-128"/>
                <a:ea typeface="Meiryo UI" panose="020B0604030504040204" pitchFamily="50" charset="-128"/>
              </a:rPr>
              <a:t>Ｘｘビル　</a:t>
            </a:r>
            <a:r>
              <a:rPr lang="en-US" altLang="ja-JP" sz="1361" dirty="0">
                <a:latin typeface="Meiryo UI" panose="020B0604030504040204" pitchFamily="50" charset="-128"/>
                <a:ea typeface="Meiryo UI" panose="020B0604030504040204" pitchFamily="50" charset="-128"/>
              </a:rPr>
              <a:t>111</a:t>
            </a:r>
            <a:r>
              <a:rPr lang="ja-JP" altLang="en-US" sz="1361" dirty="0">
                <a:latin typeface="Meiryo UI" panose="020B0604030504040204" pitchFamily="50" charset="-128"/>
                <a:ea typeface="Meiryo UI" panose="020B0604030504040204" pitchFamily="50" charset="-128"/>
              </a:rPr>
              <a:t>号室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81CDBDBE-D722-4256-AFA4-AF01A38E2918}"/>
              </a:ext>
            </a:extLst>
          </p:cNvPr>
          <p:cNvSpPr txBox="1"/>
          <p:nvPr/>
        </p:nvSpPr>
        <p:spPr>
          <a:xfrm>
            <a:off x="1677816" y="6677067"/>
            <a:ext cx="3396764" cy="630942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ja-JP" sz="18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2019</a:t>
            </a:r>
            <a:r>
              <a:rPr lang="ja-JP" altLang="en-US" sz="18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年 </a:t>
            </a:r>
            <a:r>
              <a:rPr lang="en-US" altLang="ja-JP" sz="28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12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 月 </a:t>
            </a:r>
            <a:r>
              <a:rPr lang="en-US" altLang="ja-JP" sz="28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金</a:t>
            </a:r>
            <a:r>
              <a:rPr lang="en-US" altLang="ja-JP" sz="20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) </a:t>
            </a:r>
            <a:r>
              <a:rPr lang="en-US" altLang="ja-JP" sz="18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14:00 </a:t>
            </a:r>
            <a:r>
              <a:rPr lang="mr-IN" altLang="ja-JP" sz="18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–</a:t>
            </a:r>
            <a:r>
              <a:rPr lang="en-US" altLang="ja-JP" sz="1800" b="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 17:00</a:t>
            </a:r>
            <a:endParaRPr lang="ja-JP" altLang="en-US" sz="28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4" name="角丸四角形 46">
            <a:extLst>
              <a:ext uri="{FF2B5EF4-FFF2-40B4-BE49-F238E27FC236}">
                <a16:creationId xmlns:a16="http://schemas.microsoft.com/office/drawing/2014/main" id="{1217F3BB-1EDB-4C22-8425-175F97B6B8A9}"/>
              </a:ext>
            </a:extLst>
          </p:cNvPr>
          <p:cNvSpPr/>
          <p:nvPr/>
        </p:nvSpPr>
        <p:spPr>
          <a:xfrm>
            <a:off x="579483" y="8697560"/>
            <a:ext cx="1049015" cy="35543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申込方法</a:t>
            </a:r>
          </a:p>
        </p:txBody>
      </p:sp>
      <p:sp>
        <p:nvSpPr>
          <p:cNvPr id="86" name="角丸四角形 46">
            <a:extLst>
              <a:ext uri="{FF2B5EF4-FFF2-40B4-BE49-F238E27FC236}">
                <a16:creationId xmlns:a16="http://schemas.microsoft.com/office/drawing/2014/main" id="{11D72B6E-7CDE-4C3C-BE7F-D22EC807C7D9}"/>
              </a:ext>
            </a:extLst>
          </p:cNvPr>
          <p:cNvSpPr/>
          <p:nvPr/>
        </p:nvSpPr>
        <p:spPr>
          <a:xfrm>
            <a:off x="579483" y="9904971"/>
            <a:ext cx="1049015" cy="35543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持ち物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5A10530E-F860-4175-9AEA-28855F69C8B0}"/>
              </a:ext>
            </a:extLst>
          </p:cNvPr>
          <p:cNvSpPr txBox="1"/>
          <p:nvPr/>
        </p:nvSpPr>
        <p:spPr>
          <a:xfrm>
            <a:off x="1728420" y="9899648"/>
            <a:ext cx="5051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可能であれば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Excel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が動作するノートパソコンをお持ちください。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ご用意できない場合は、弊社よりお貸出しいたしますので、事前にご連絡ください。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3C7B132-33CC-4B58-AA90-030B739D6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269" y="9165143"/>
            <a:ext cx="709642" cy="734505"/>
          </a:xfrm>
          <a:prstGeom prst="rect">
            <a:avLst/>
          </a:prstGeom>
        </p:spPr>
      </p:pic>
      <p:sp>
        <p:nvSpPr>
          <p:cNvPr id="20" name="角丸四角形 46">
            <a:extLst>
              <a:ext uri="{FF2B5EF4-FFF2-40B4-BE49-F238E27FC236}">
                <a16:creationId xmlns:a16="http://schemas.microsoft.com/office/drawing/2014/main" id="{CB5CB595-043B-43AD-89D5-C8B9BC701BE1}"/>
              </a:ext>
            </a:extLst>
          </p:cNvPr>
          <p:cNvSpPr/>
          <p:nvPr/>
        </p:nvSpPr>
        <p:spPr>
          <a:xfrm>
            <a:off x="548500" y="8154258"/>
            <a:ext cx="1049015" cy="35543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参加費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8252158-2D44-4B39-82F1-6F623C60BB0E}"/>
              </a:ext>
            </a:extLst>
          </p:cNvPr>
          <p:cNvSpPr txBox="1"/>
          <p:nvPr/>
        </p:nvSpPr>
        <p:spPr>
          <a:xfrm>
            <a:off x="1700823" y="8052206"/>
            <a:ext cx="889977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無料</a:t>
            </a:r>
            <a:endParaRPr lang="en-US" altLang="ja-JP" sz="1751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690D400-C045-4F5C-9484-8ADCD64A1F59}"/>
              </a:ext>
            </a:extLst>
          </p:cNvPr>
          <p:cNvSpPr txBox="1"/>
          <p:nvPr/>
        </p:nvSpPr>
        <p:spPr>
          <a:xfrm>
            <a:off x="333130" y="4873538"/>
            <a:ext cx="6997026" cy="1740791"/>
          </a:xfrm>
          <a:custGeom>
            <a:avLst/>
            <a:gdLst>
              <a:gd name="connsiteX0" fmla="*/ 0 w 6997026"/>
              <a:gd name="connsiteY0" fmla="*/ 0 h 1740791"/>
              <a:gd name="connsiteX1" fmla="*/ 513115 w 6997026"/>
              <a:gd name="connsiteY1" fmla="*/ 0 h 1740791"/>
              <a:gd name="connsiteX2" fmla="*/ 886290 w 6997026"/>
              <a:gd name="connsiteY2" fmla="*/ 0 h 1740791"/>
              <a:gd name="connsiteX3" fmla="*/ 1609316 w 6997026"/>
              <a:gd name="connsiteY3" fmla="*/ 0 h 1740791"/>
              <a:gd name="connsiteX4" fmla="*/ 2122431 w 6997026"/>
              <a:gd name="connsiteY4" fmla="*/ 0 h 1740791"/>
              <a:gd name="connsiteX5" fmla="*/ 2635546 w 6997026"/>
              <a:gd name="connsiteY5" fmla="*/ 0 h 1740791"/>
              <a:gd name="connsiteX6" fmla="*/ 3358572 w 6997026"/>
              <a:gd name="connsiteY6" fmla="*/ 0 h 1740791"/>
              <a:gd name="connsiteX7" fmla="*/ 3801717 w 6997026"/>
              <a:gd name="connsiteY7" fmla="*/ 0 h 1740791"/>
              <a:gd name="connsiteX8" fmla="*/ 4524743 w 6997026"/>
              <a:gd name="connsiteY8" fmla="*/ 0 h 1740791"/>
              <a:gd name="connsiteX9" fmla="*/ 5247770 w 6997026"/>
              <a:gd name="connsiteY9" fmla="*/ 0 h 1740791"/>
              <a:gd name="connsiteX10" fmla="*/ 5830855 w 6997026"/>
              <a:gd name="connsiteY10" fmla="*/ 0 h 1740791"/>
              <a:gd name="connsiteX11" fmla="*/ 6997026 w 6997026"/>
              <a:gd name="connsiteY11" fmla="*/ 0 h 1740791"/>
              <a:gd name="connsiteX12" fmla="*/ 6997026 w 6997026"/>
              <a:gd name="connsiteY12" fmla="*/ 562856 h 1740791"/>
              <a:gd name="connsiteX13" fmla="*/ 6997026 w 6997026"/>
              <a:gd name="connsiteY13" fmla="*/ 1090896 h 1740791"/>
              <a:gd name="connsiteX14" fmla="*/ 6997026 w 6997026"/>
              <a:gd name="connsiteY14" fmla="*/ 1740791 h 1740791"/>
              <a:gd name="connsiteX15" fmla="*/ 6413941 w 6997026"/>
              <a:gd name="connsiteY15" fmla="*/ 1740791 h 1740791"/>
              <a:gd name="connsiteX16" fmla="*/ 5830855 w 6997026"/>
              <a:gd name="connsiteY16" fmla="*/ 1740791 h 1740791"/>
              <a:gd name="connsiteX17" fmla="*/ 5107829 w 6997026"/>
              <a:gd name="connsiteY17" fmla="*/ 1740791 h 1740791"/>
              <a:gd name="connsiteX18" fmla="*/ 4524743 w 6997026"/>
              <a:gd name="connsiteY18" fmla="*/ 1740791 h 1740791"/>
              <a:gd name="connsiteX19" fmla="*/ 4151569 w 6997026"/>
              <a:gd name="connsiteY19" fmla="*/ 1740791 h 1740791"/>
              <a:gd name="connsiteX20" fmla="*/ 3708424 w 6997026"/>
              <a:gd name="connsiteY20" fmla="*/ 1740791 h 1740791"/>
              <a:gd name="connsiteX21" fmla="*/ 2985398 w 6997026"/>
              <a:gd name="connsiteY21" fmla="*/ 1740791 h 1740791"/>
              <a:gd name="connsiteX22" fmla="*/ 2402312 w 6997026"/>
              <a:gd name="connsiteY22" fmla="*/ 1740791 h 1740791"/>
              <a:gd name="connsiteX23" fmla="*/ 1959167 w 6997026"/>
              <a:gd name="connsiteY23" fmla="*/ 1740791 h 1740791"/>
              <a:gd name="connsiteX24" fmla="*/ 1376082 w 6997026"/>
              <a:gd name="connsiteY24" fmla="*/ 1740791 h 1740791"/>
              <a:gd name="connsiteX25" fmla="*/ 1002907 w 6997026"/>
              <a:gd name="connsiteY25" fmla="*/ 1740791 h 1740791"/>
              <a:gd name="connsiteX26" fmla="*/ 629732 w 6997026"/>
              <a:gd name="connsiteY26" fmla="*/ 1740791 h 1740791"/>
              <a:gd name="connsiteX27" fmla="*/ 0 w 6997026"/>
              <a:gd name="connsiteY27" fmla="*/ 1740791 h 1740791"/>
              <a:gd name="connsiteX28" fmla="*/ 0 w 6997026"/>
              <a:gd name="connsiteY28" fmla="*/ 1195343 h 1740791"/>
              <a:gd name="connsiteX29" fmla="*/ 0 w 6997026"/>
              <a:gd name="connsiteY29" fmla="*/ 580264 h 1740791"/>
              <a:gd name="connsiteX30" fmla="*/ 0 w 6997026"/>
              <a:gd name="connsiteY30" fmla="*/ 0 h 1740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997026" h="1740791" extrusionOk="0">
                <a:moveTo>
                  <a:pt x="0" y="0"/>
                </a:moveTo>
                <a:cubicBezTo>
                  <a:pt x="204041" y="-10341"/>
                  <a:pt x="278658" y="50655"/>
                  <a:pt x="513115" y="0"/>
                </a:cubicBezTo>
                <a:cubicBezTo>
                  <a:pt x="747572" y="-50655"/>
                  <a:pt x="700727" y="2054"/>
                  <a:pt x="886290" y="0"/>
                </a:cubicBezTo>
                <a:cubicBezTo>
                  <a:pt x="1071853" y="-2054"/>
                  <a:pt x="1454710" y="6299"/>
                  <a:pt x="1609316" y="0"/>
                </a:cubicBezTo>
                <a:cubicBezTo>
                  <a:pt x="1763922" y="-6299"/>
                  <a:pt x="1946402" y="37546"/>
                  <a:pt x="2122431" y="0"/>
                </a:cubicBezTo>
                <a:cubicBezTo>
                  <a:pt x="2298461" y="-37546"/>
                  <a:pt x="2394466" y="19067"/>
                  <a:pt x="2635546" y="0"/>
                </a:cubicBezTo>
                <a:cubicBezTo>
                  <a:pt x="2876626" y="-19067"/>
                  <a:pt x="3158133" y="80759"/>
                  <a:pt x="3358572" y="0"/>
                </a:cubicBezTo>
                <a:cubicBezTo>
                  <a:pt x="3559011" y="-80759"/>
                  <a:pt x="3603953" y="50744"/>
                  <a:pt x="3801717" y="0"/>
                </a:cubicBezTo>
                <a:cubicBezTo>
                  <a:pt x="3999482" y="-50744"/>
                  <a:pt x="4191509" y="56853"/>
                  <a:pt x="4524743" y="0"/>
                </a:cubicBezTo>
                <a:cubicBezTo>
                  <a:pt x="4857977" y="-56853"/>
                  <a:pt x="5095019" y="21829"/>
                  <a:pt x="5247770" y="0"/>
                </a:cubicBezTo>
                <a:cubicBezTo>
                  <a:pt x="5400521" y="-21829"/>
                  <a:pt x="5685794" y="19595"/>
                  <a:pt x="5830855" y="0"/>
                </a:cubicBezTo>
                <a:cubicBezTo>
                  <a:pt x="5975916" y="-19595"/>
                  <a:pt x="6516009" y="72851"/>
                  <a:pt x="6997026" y="0"/>
                </a:cubicBezTo>
                <a:cubicBezTo>
                  <a:pt x="7027613" y="140180"/>
                  <a:pt x="6984125" y="292196"/>
                  <a:pt x="6997026" y="562856"/>
                </a:cubicBezTo>
                <a:cubicBezTo>
                  <a:pt x="7009927" y="833516"/>
                  <a:pt x="6989804" y="976099"/>
                  <a:pt x="6997026" y="1090896"/>
                </a:cubicBezTo>
                <a:cubicBezTo>
                  <a:pt x="7004248" y="1205693"/>
                  <a:pt x="6987479" y="1499202"/>
                  <a:pt x="6997026" y="1740791"/>
                </a:cubicBezTo>
                <a:cubicBezTo>
                  <a:pt x="6802709" y="1759183"/>
                  <a:pt x="6678704" y="1726943"/>
                  <a:pt x="6413941" y="1740791"/>
                </a:cubicBezTo>
                <a:cubicBezTo>
                  <a:pt x="6149179" y="1754639"/>
                  <a:pt x="6071862" y="1723791"/>
                  <a:pt x="5830855" y="1740791"/>
                </a:cubicBezTo>
                <a:cubicBezTo>
                  <a:pt x="5589848" y="1757791"/>
                  <a:pt x="5300237" y="1682354"/>
                  <a:pt x="5107829" y="1740791"/>
                </a:cubicBezTo>
                <a:cubicBezTo>
                  <a:pt x="4915421" y="1799228"/>
                  <a:pt x="4711467" y="1702154"/>
                  <a:pt x="4524743" y="1740791"/>
                </a:cubicBezTo>
                <a:cubicBezTo>
                  <a:pt x="4338019" y="1779428"/>
                  <a:pt x="4293719" y="1722487"/>
                  <a:pt x="4151569" y="1740791"/>
                </a:cubicBezTo>
                <a:cubicBezTo>
                  <a:pt x="4009419" y="1759095"/>
                  <a:pt x="3914275" y="1729087"/>
                  <a:pt x="3708424" y="1740791"/>
                </a:cubicBezTo>
                <a:cubicBezTo>
                  <a:pt x="3502573" y="1752495"/>
                  <a:pt x="3201678" y="1656198"/>
                  <a:pt x="2985398" y="1740791"/>
                </a:cubicBezTo>
                <a:cubicBezTo>
                  <a:pt x="2769118" y="1825384"/>
                  <a:pt x="2566456" y="1736670"/>
                  <a:pt x="2402312" y="1740791"/>
                </a:cubicBezTo>
                <a:cubicBezTo>
                  <a:pt x="2238168" y="1744912"/>
                  <a:pt x="2113727" y="1712757"/>
                  <a:pt x="1959167" y="1740791"/>
                </a:cubicBezTo>
                <a:cubicBezTo>
                  <a:pt x="1804608" y="1768825"/>
                  <a:pt x="1644049" y="1717214"/>
                  <a:pt x="1376082" y="1740791"/>
                </a:cubicBezTo>
                <a:cubicBezTo>
                  <a:pt x="1108116" y="1764368"/>
                  <a:pt x="1088169" y="1710584"/>
                  <a:pt x="1002907" y="1740791"/>
                </a:cubicBezTo>
                <a:cubicBezTo>
                  <a:pt x="917645" y="1770998"/>
                  <a:pt x="775122" y="1738118"/>
                  <a:pt x="629732" y="1740791"/>
                </a:cubicBezTo>
                <a:cubicBezTo>
                  <a:pt x="484343" y="1743464"/>
                  <a:pt x="143468" y="1732252"/>
                  <a:pt x="0" y="1740791"/>
                </a:cubicBezTo>
                <a:cubicBezTo>
                  <a:pt x="-51403" y="1627761"/>
                  <a:pt x="28848" y="1365485"/>
                  <a:pt x="0" y="1195343"/>
                </a:cubicBezTo>
                <a:cubicBezTo>
                  <a:pt x="-28848" y="1025201"/>
                  <a:pt x="45153" y="799900"/>
                  <a:pt x="0" y="580264"/>
                </a:cubicBezTo>
                <a:cubicBezTo>
                  <a:pt x="-45153" y="360628"/>
                  <a:pt x="56709" y="289967"/>
                  <a:pt x="0" y="0"/>
                </a:cubicBezTo>
                <a:close/>
              </a:path>
            </a:pathLst>
          </a:custGeom>
          <a:noFill/>
          <a:ln w="19050" cmpd="sng">
            <a:noFill/>
            <a:prstDash val="solid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tIns="18000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************************** </a:t>
            </a:r>
            <a:r>
              <a:rPr lang="ja-JP" altLang="en-US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講座内容　</a:t>
            </a:r>
            <a:r>
              <a:rPr lang="en-US" altLang="ja-JP" sz="1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**************************</a:t>
            </a: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（１）製造活動とお金の流れ・・原価情報の必要性を再認識していただきます。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（２）原価計算の基礎知識動・・原価計算はどのように行うかをツールで演習します。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（３）原価情報の見方、活用・・原価情報の見方（虫の目、鳥の目、潮の目でみる）を解説します。</a:t>
            </a:r>
            <a:b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特に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JIT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生産（必要な時に必要なだけ）と原価について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8FF2609-17E8-4EA4-8DD2-95B7617AEFB7}"/>
              </a:ext>
            </a:extLst>
          </p:cNvPr>
          <p:cNvSpPr/>
          <p:nvPr/>
        </p:nvSpPr>
        <p:spPr>
          <a:xfrm>
            <a:off x="5564710" y="2777828"/>
            <a:ext cx="1685283" cy="208424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工業簿記の</a:t>
            </a: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勉強</a:t>
            </a:r>
            <a:b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 err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のような</a:t>
            </a:r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セミナーではありません。</a:t>
            </a:r>
            <a:endParaRPr kumimoji="1"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原価システムの</a:t>
            </a:r>
            <a:br>
              <a:rPr lang="en-US" altLang="ja-JP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専門会社ならではの実践ノウハウをご提供します！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9738EA-9831-4273-9892-45D099583EF7}"/>
              </a:ext>
            </a:extLst>
          </p:cNvPr>
          <p:cNvSpPr/>
          <p:nvPr/>
        </p:nvSpPr>
        <p:spPr>
          <a:xfrm>
            <a:off x="399856" y="253450"/>
            <a:ext cx="2358584" cy="367845"/>
          </a:xfrm>
          <a:prstGeom prst="rect">
            <a:avLst/>
          </a:prstGeom>
          <a:solidFill>
            <a:srgbClr val="E947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kumimoji="1" lang="ja-JP" altLang="en-US" sz="1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製造業の必須知識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844C498-32DB-4C20-A62E-4E2D0075B53F}"/>
              </a:ext>
            </a:extLst>
          </p:cNvPr>
          <p:cNvSpPr txBox="1"/>
          <p:nvPr/>
        </p:nvSpPr>
        <p:spPr>
          <a:xfrm>
            <a:off x="1677816" y="8704620"/>
            <a:ext cx="4633000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弊社ホームページ　もしくは　</a:t>
            </a:r>
            <a:r>
              <a:rPr lang="en-US" altLang="ja-JP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FAX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にてお申込み下さい</a:t>
            </a:r>
            <a:endParaRPr lang="en-US" altLang="ja-JP" sz="16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7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（ホームページ）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hlinkClick r:id="rId3"/>
              </a:rPr>
              <a:t>http://www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.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ｘｘ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.com/seminar</a:t>
            </a:r>
          </a:p>
          <a:p>
            <a:endParaRPr lang="en-US" altLang="ja-JP" sz="7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FAX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）　　　　 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052-123-4567</a:t>
            </a:r>
            <a:endParaRPr lang="en-US" altLang="ja-JP" sz="4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   　</a:t>
            </a:r>
            <a:r>
              <a:rPr lang="en-US" altLang="ja-JP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FAX</a:t>
            </a:r>
            <a:r>
              <a:rPr lang="ja-JP" altLang="en-US" sz="1100" dirty="0">
                <a:latin typeface="Meiryo UI" panose="020B0604030504040204" pitchFamily="50" charset="-128"/>
                <a:ea typeface="Meiryo UI" panose="020B0604030504040204" pitchFamily="50" charset="-128"/>
              </a:rPr>
              <a:t>でのお申し込みは本紙裏面に必要事項をご記入の上、ご送付ください。</a:t>
            </a:r>
            <a:endParaRPr lang="en-US" altLang="ja-JP" sz="11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星: 7 pt 3">
            <a:extLst>
              <a:ext uri="{FF2B5EF4-FFF2-40B4-BE49-F238E27FC236}">
                <a16:creationId xmlns:a16="http://schemas.microsoft.com/office/drawing/2014/main" id="{AE613679-7DB7-4E89-9DB1-8989301572F5}"/>
              </a:ext>
            </a:extLst>
          </p:cNvPr>
          <p:cNvSpPr/>
          <p:nvPr/>
        </p:nvSpPr>
        <p:spPr>
          <a:xfrm>
            <a:off x="83233" y="723280"/>
            <a:ext cx="1495915" cy="446645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dirty="0"/>
              <a:t>新感覚</a:t>
            </a:r>
          </a:p>
        </p:txBody>
      </p:sp>
      <p:sp>
        <p:nvSpPr>
          <p:cNvPr id="24" name="角丸四角形 46">
            <a:extLst>
              <a:ext uri="{FF2B5EF4-FFF2-40B4-BE49-F238E27FC236}">
                <a16:creationId xmlns:a16="http://schemas.microsoft.com/office/drawing/2014/main" id="{A444A6DC-DA21-41B3-A765-469934EA1E1D}"/>
              </a:ext>
            </a:extLst>
          </p:cNvPr>
          <p:cNvSpPr/>
          <p:nvPr/>
        </p:nvSpPr>
        <p:spPr>
          <a:xfrm>
            <a:off x="3522410" y="8154258"/>
            <a:ext cx="1049015" cy="355430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定員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174DE32-2C52-40BA-A140-1067F519FFF0}"/>
              </a:ext>
            </a:extLst>
          </p:cNvPr>
          <p:cNvSpPr txBox="1"/>
          <p:nvPr/>
        </p:nvSpPr>
        <p:spPr>
          <a:xfrm>
            <a:off x="4674733" y="8052206"/>
            <a:ext cx="889977" cy="489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ja-JP" altLang="en-US" sz="20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名</a:t>
            </a:r>
            <a:endParaRPr lang="en-US" altLang="ja-JP" sz="1751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D224A0D0-EAE9-4771-9EB6-349325306923}"/>
              </a:ext>
            </a:extLst>
          </p:cNvPr>
          <p:cNvSpPr/>
          <p:nvPr/>
        </p:nvSpPr>
        <p:spPr>
          <a:xfrm>
            <a:off x="4742650" y="182613"/>
            <a:ext cx="2358584" cy="42992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会社ロゴ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6950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3">
            <a:extLst>
              <a:ext uri="{FF2B5EF4-FFF2-40B4-BE49-F238E27FC236}">
                <a16:creationId xmlns:a16="http://schemas.microsoft.com/office/drawing/2014/main" id="{93EDEC7F-A899-4E9B-B306-5861FE1BD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474" y="5909252"/>
            <a:ext cx="7032092" cy="318303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wrap="square" tIns="108000" anchor="ctr">
            <a:noAutofit/>
          </a:bodyPr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ja-JP" altLang="en-US" sz="1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お客様の声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E7CC0E4-CA0C-4D64-BE41-1BFB6588B71D}"/>
              </a:ext>
            </a:extLst>
          </p:cNvPr>
          <p:cNvSpPr txBox="1"/>
          <p:nvPr/>
        </p:nvSpPr>
        <p:spPr>
          <a:xfrm>
            <a:off x="735585" y="9682278"/>
            <a:ext cx="2016899" cy="511358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ja-JP" altLang="en-US" sz="1751" b="1" dirty="0">
                <a:solidFill>
                  <a:schemeClr val="accent3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☎</a:t>
            </a:r>
            <a:r>
              <a:rPr lang="en-US" altLang="ja-JP" sz="1751" b="1" dirty="0">
                <a:solidFill>
                  <a:schemeClr val="accent3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556" b="1" dirty="0">
                <a:solidFill>
                  <a:schemeClr val="accent3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052-123-4567</a:t>
            </a:r>
          </a:p>
          <a:p>
            <a:r>
              <a:rPr lang="ja-JP" altLang="en-US" sz="972" dirty="0">
                <a:solidFill>
                  <a:schemeClr val="accent3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担当：ｘｘｘ</a:t>
            </a:r>
            <a:r>
              <a:rPr lang="en-US" altLang="ja-JP" sz="972" dirty="0">
                <a:solidFill>
                  <a:schemeClr val="accent3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E-Mail</a:t>
            </a:r>
            <a:r>
              <a:rPr lang="ja-JP" altLang="en-US" sz="972" dirty="0">
                <a:solidFill>
                  <a:schemeClr val="accent3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ｘｘｘ</a:t>
            </a:r>
            <a:r>
              <a:rPr lang="en-US" altLang="ja-JP" sz="972" dirty="0">
                <a:solidFill>
                  <a:schemeClr val="accent3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.com</a:t>
            </a:r>
            <a:endParaRPr lang="ja-JP" altLang="en-US" sz="972" dirty="0">
              <a:solidFill>
                <a:schemeClr val="accent3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27897EF8-FAE8-4417-B396-80CEF2E20E21}"/>
              </a:ext>
            </a:extLst>
          </p:cNvPr>
          <p:cNvSpPr/>
          <p:nvPr/>
        </p:nvSpPr>
        <p:spPr>
          <a:xfrm>
            <a:off x="3999606" y="3209014"/>
            <a:ext cx="3119306" cy="2494536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904" dirty="0">
                <a:solidFill>
                  <a:schemeClr val="tx1"/>
                </a:solidFill>
              </a:rPr>
              <a:t>地図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5C640B8-8833-4817-ABEE-760D87037621}"/>
              </a:ext>
            </a:extLst>
          </p:cNvPr>
          <p:cNvSpPr txBox="1"/>
          <p:nvPr/>
        </p:nvSpPr>
        <p:spPr>
          <a:xfrm>
            <a:off x="317226" y="3654115"/>
            <a:ext cx="3656723" cy="1816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latin typeface="Meiryo UI" panose="020B0604030504040204" pitchFamily="50" charset="-128"/>
                <a:ea typeface="Meiryo UI" panose="020B0604030504040204" pitchFamily="50" charset="-128"/>
              </a:rPr>
              <a:t>Ｘｘビル</a:t>
            </a:r>
            <a:r>
              <a:rPr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　８階</a:t>
            </a:r>
            <a:endParaRPr lang="en-US" altLang="ja-JP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36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361" dirty="0">
                <a:latin typeface="Meiryo UI" panose="020B0604030504040204" pitchFamily="50" charset="-128"/>
                <a:ea typeface="Meiryo UI" panose="020B0604030504040204" pitchFamily="50" charset="-128"/>
              </a:rPr>
              <a:t>愛知県名古屋市ｘｘ</a:t>
            </a:r>
            <a:r>
              <a:rPr lang="en-US" altLang="ja-JP" sz="1361" dirty="0">
                <a:latin typeface="Meiryo UI" panose="020B0604030504040204" pitchFamily="50" charset="-128"/>
                <a:ea typeface="Meiryo UI" panose="020B0604030504040204" pitchFamily="50" charset="-128"/>
              </a:rPr>
              <a:t>1-1-1</a:t>
            </a:r>
          </a:p>
          <a:p>
            <a:endParaRPr lang="en-US" altLang="ja-JP" sz="136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ja-JP" sz="136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JR/</a:t>
            </a:r>
            <a:r>
              <a:rPr lang="ja-JP" altLang="en-US" sz="136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地下鉄「ｘｘ」駅より徒歩</a:t>
            </a:r>
            <a:r>
              <a:rPr lang="en-US" altLang="ja-JP" sz="136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361" u="sng" dirty="0">
                <a:latin typeface="Meiryo UI" panose="020B0604030504040204" pitchFamily="50" charset="-128"/>
                <a:ea typeface="Meiryo UI" panose="020B0604030504040204" pitchFamily="50" charset="-128"/>
              </a:rPr>
              <a:t>分</a:t>
            </a:r>
            <a:endParaRPr lang="en-US" altLang="ja-JP" sz="1361" u="sng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lang="en-US" altLang="ja-JP" sz="136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地下鉄・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JR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地下改札口ご利用の場合は、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番出口から出て直進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150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メートル程です。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C8774EF5-DB99-46E1-8B5F-551DB807A722}"/>
              </a:ext>
            </a:extLst>
          </p:cNvPr>
          <p:cNvSpPr/>
          <p:nvPr/>
        </p:nvSpPr>
        <p:spPr>
          <a:xfrm>
            <a:off x="360000" y="6331545"/>
            <a:ext cx="6804000" cy="61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他の原価セミナーにでた時は、話しが細かくてよくわからなかった。今日の話しは、大事なことに焦点が絞られていて大変勉強になった。（医療機器メーカー　経営管理部門　主任）</a:t>
            </a:r>
            <a:endParaRPr kumimoji="1" lang="ja-JP" altLang="en-US" sz="1000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EE38BAA-70AF-4C41-9EDB-0CA07B6CF2CA}"/>
              </a:ext>
            </a:extLst>
          </p:cNvPr>
          <p:cNvSpPr/>
          <p:nvPr/>
        </p:nvSpPr>
        <p:spPr>
          <a:xfrm>
            <a:off x="360000" y="7017700"/>
            <a:ext cx="6804000" cy="61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en-US" altLang="ja-JP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Excel</a:t>
            </a: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ツールを使った実践的な内容で、よく理解ができた。今日いただいたツールに自社の実際のデータを入れ、</a:t>
            </a:r>
            <a:br>
              <a:rPr lang="en-US" altLang="ja-JP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実現性を確認しながら、原価計算のしくみを考えていきたい。（食品メーカー　情報システム　課長）</a:t>
            </a:r>
            <a:endParaRPr kumimoji="1" lang="ja-JP" altLang="en-US" sz="1000" dirty="0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046FFC4-07D0-4E95-8E86-E866AAD4A8E5}"/>
              </a:ext>
            </a:extLst>
          </p:cNvPr>
          <p:cNvSpPr/>
          <p:nvPr/>
        </p:nvSpPr>
        <p:spPr>
          <a:xfrm>
            <a:off x="360000" y="7696056"/>
            <a:ext cx="6804000" cy="61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今日聞いた内容をふまえて、攻めのコスト設計、スループット改善計画のしくみの構築を目指し、</a:t>
            </a:r>
            <a:br>
              <a:rPr lang="en-US" altLang="ja-JP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構想を描いていきたい。（電子部品メーカー　開発部門　部長）</a:t>
            </a:r>
            <a:endParaRPr kumimoji="1" lang="ja-JP" altLang="en-US" sz="1000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E08E5F83-E4E8-4F88-BC94-F492504E1DDD}"/>
              </a:ext>
            </a:extLst>
          </p:cNvPr>
          <p:cNvSpPr/>
          <p:nvPr/>
        </p:nvSpPr>
        <p:spPr>
          <a:xfrm>
            <a:off x="360000" y="8382468"/>
            <a:ext cx="6804000" cy="612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原価を見える化することの重要性を再認識した。経営判断をするうえで、数字（金額）による裏付けが必要だと</a:t>
            </a:r>
            <a:br>
              <a:rPr lang="en-US" altLang="ja-JP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10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あらためて感じた。（機械装置メーカー　役員）</a:t>
            </a:r>
            <a:endParaRPr kumimoji="1" lang="ja-JP" altLang="en-US" sz="1000" dirty="0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7BB52132-4A0D-4166-8646-87B801C4B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474" y="3195905"/>
            <a:ext cx="3615482" cy="318303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wrap="square" tIns="108000" anchor="ctr">
            <a:noAutofit/>
          </a:bodyPr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ja-JP" altLang="en-US" sz="18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会場案内</a:t>
            </a:r>
          </a:p>
        </p:txBody>
      </p:sp>
      <p:sp>
        <p:nvSpPr>
          <p:cNvPr id="17" name="Rectangle 124">
            <a:extLst>
              <a:ext uri="{FF2B5EF4-FFF2-40B4-BE49-F238E27FC236}">
                <a16:creationId xmlns:a16="http://schemas.microsoft.com/office/drawing/2014/main" id="{5891BC0B-A2F0-4195-8A01-43AEECA2B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708" y="10310281"/>
            <a:ext cx="7075858" cy="39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defTabSz="88899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ja-JP" altLang="en-US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ご通知いただいたお客様情報は、本件に関するご連絡、資料の発送のために利用します。</a:t>
            </a:r>
            <a:br>
              <a:rPr lang="en-US" altLang="ja-JP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お客様情報の内容確認、訂正、削除は、お客様ご本人からのお申し出により、適宜対応いたします。</a:t>
            </a:r>
          </a:p>
        </p:txBody>
      </p:sp>
      <p:sp>
        <p:nvSpPr>
          <p:cNvPr id="36" name="Rectangle 124">
            <a:extLst>
              <a:ext uri="{FF2B5EF4-FFF2-40B4-BE49-F238E27FC236}">
                <a16:creationId xmlns:a16="http://schemas.microsoft.com/office/drawing/2014/main" id="{8642DC67-E118-4D76-9836-048262E8FC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708" y="1022964"/>
            <a:ext cx="5465253" cy="466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defTabSz="88899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ja-JP" altLang="en-US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お手数ですが、下記ご記入のうえ、この用紙を</a:t>
            </a:r>
            <a:r>
              <a:rPr lang="en-US" altLang="ja-JP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</a:t>
            </a:r>
            <a:r>
              <a:rPr lang="ja-JP" altLang="en-US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にてご送付ください。</a:t>
            </a:r>
            <a:endParaRPr lang="en-US" altLang="ja-JP" sz="972" dirty="0">
              <a:solidFill>
                <a:schemeClr val="tx1">
                  <a:lumMod val="95000"/>
                  <a:lumOff val="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defTabSz="88899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ja-JP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※1</a:t>
            </a:r>
            <a:r>
              <a:rPr lang="ja-JP" altLang="en-US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社</a:t>
            </a:r>
            <a:r>
              <a:rPr lang="en-US" altLang="ja-JP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972" dirty="0">
                <a:solidFill>
                  <a:schemeClr val="tx1">
                    <a:lumMod val="95000"/>
                    <a:lumOff val="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名様までとさせてください。</a:t>
            </a:r>
          </a:p>
        </p:txBody>
      </p:sp>
      <p:sp>
        <p:nvSpPr>
          <p:cNvPr id="37" name="Rectangle 125">
            <a:extLst>
              <a:ext uri="{FF2B5EF4-FFF2-40B4-BE49-F238E27FC236}">
                <a16:creationId xmlns:a16="http://schemas.microsoft.com/office/drawing/2014/main" id="{4BF23B70-C41F-47CA-BB39-8D60A3605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09" y="1483770"/>
            <a:ext cx="1110611" cy="35000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ja-JP" altLang="en-US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貴社名</a:t>
            </a:r>
          </a:p>
        </p:txBody>
      </p:sp>
      <p:sp>
        <p:nvSpPr>
          <p:cNvPr id="38" name="Rectangle 126">
            <a:extLst>
              <a:ext uri="{FF2B5EF4-FFF2-40B4-BE49-F238E27FC236}">
                <a16:creationId xmlns:a16="http://schemas.microsoft.com/office/drawing/2014/main" id="{F0F88EDA-0DE0-4E6F-8858-50B2BA72C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723" y="1483770"/>
            <a:ext cx="5921477" cy="35000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ja-JP" altLang="ja-JP" sz="972" b="1" ker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Rectangle 127">
            <a:extLst>
              <a:ext uri="{FF2B5EF4-FFF2-40B4-BE49-F238E27FC236}">
                <a16:creationId xmlns:a16="http://schemas.microsoft.com/office/drawing/2014/main" id="{8DFBC9B0-736F-40BD-ADA6-4E2F82BB0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09" y="1833774"/>
            <a:ext cx="1110611" cy="35000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ja-JP" altLang="en-US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申込代表者氏名</a:t>
            </a:r>
          </a:p>
        </p:txBody>
      </p:sp>
      <p:sp>
        <p:nvSpPr>
          <p:cNvPr id="40" name="Rectangle 128">
            <a:extLst>
              <a:ext uri="{FF2B5EF4-FFF2-40B4-BE49-F238E27FC236}">
                <a16:creationId xmlns:a16="http://schemas.microsoft.com/office/drawing/2014/main" id="{E36B8A59-8D22-4903-9E6D-5F1B8FE52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723" y="1833774"/>
            <a:ext cx="5921477" cy="34250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ja-JP" altLang="ja-JP" sz="972" b="1" ker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Rectangle 129">
            <a:extLst>
              <a:ext uri="{FF2B5EF4-FFF2-40B4-BE49-F238E27FC236}">
                <a16:creationId xmlns:a16="http://schemas.microsoft.com/office/drawing/2014/main" id="{6FBD7C2F-7D43-4C73-9CF4-181364926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754" y="1490874"/>
            <a:ext cx="630008" cy="35000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ja-JP" altLang="en-US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部署名</a:t>
            </a:r>
          </a:p>
        </p:txBody>
      </p:sp>
      <p:sp>
        <p:nvSpPr>
          <p:cNvPr id="42" name="Rectangle 131">
            <a:extLst>
              <a:ext uri="{FF2B5EF4-FFF2-40B4-BE49-F238E27FC236}">
                <a16:creationId xmlns:a16="http://schemas.microsoft.com/office/drawing/2014/main" id="{9A0A8A43-517C-44C0-A630-E46A5B2FAB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754" y="1840878"/>
            <a:ext cx="630008" cy="335403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ja-JP" altLang="en-US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役職</a:t>
            </a:r>
          </a:p>
        </p:txBody>
      </p:sp>
      <p:sp>
        <p:nvSpPr>
          <p:cNvPr id="43" name="Rectangle 133">
            <a:extLst>
              <a:ext uri="{FF2B5EF4-FFF2-40B4-BE49-F238E27FC236}">
                <a16:creationId xmlns:a16="http://schemas.microsoft.com/office/drawing/2014/main" id="{34D1B9D3-171C-4E57-B542-637818DF6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109" y="2185286"/>
            <a:ext cx="1110611" cy="70000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ja-JP" altLang="en-US" sz="972" b="1" ker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ご連絡先</a:t>
            </a:r>
          </a:p>
        </p:txBody>
      </p:sp>
      <p:sp>
        <p:nvSpPr>
          <p:cNvPr id="46" name="Rectangle 137">
            <a:extLst>
              <a:ext uri="{FF2B5EF4-FFF2-40B4-BE49-F238E27FC236}">
                <a16:creationId xmlns:a16="http://schemas.microsoft.com/office/drawing/2014/main" id="{E8A3AAD1-7E45-4D21-8255-CF20BB1BE1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723" y="2185286"/>
            <a:ext cx="5921477" cy="35000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ja-JP" altLang="ja-JP" sz="972" b="1" ker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Rectangle 138">
            <a:extLst>
              <a:ext uri="{FF2B5EF4-FFF2-40B4-BE49-F238E27FC236}">
                <a16:creationId xmlns:a16="http://schemas.microsoft.com/office/drawing/2014/main" id="{216E8BEB-3532-4570-91BF-C3D0FE5CBF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724" y="2535290"/>
            <a:ext cx="2834396" cy="35000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ja-JP" altLang="ja-JP" sz="972" b="1" kern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Rectangle 135">
            <a:extLst>
              <a:ext uri="{FF2B5EF4-FFF2-40B4-BE49-F238E27FC236}">
                <a16:creationId xmlns:a16="http://schemas.microsoft.com/office/drawing/2014/main" id="{FD67697B-0A2F-4436-894A-825958CA7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088" y="2185286"/>
            <a:ext cx="630008" cy="35000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ja-JP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Tel.</a:t>
            </a:r>
          </a:p>
        </p:txBody>
      </p:sp>
      <p:sp>
        <p:nvSpPr>
          <p:cNvPr id="50" name="Rectangle 136">
            <a:extLst>
              <a:ext uri="{FF2B5EF4-FFF2-40B4-BE49-F238E27FC236}">
                <a16:creationId xmlns:a16="http://schemas.microsoft.com/office/drawing/2014/main" id="{5F9CFE8F-35A1-4256-88D2-E6D0D0DB27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4088" y="2535290"/>
            <a:ext cx="630008" cy="35000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ja-JP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E-mail</a:t>
            </a:r>
          </a:p>
        </p:txBody>
      </p:sp>
      <p:sp>
        <p:nvSpPr>
          <p:cNvPr id="51" name="Rectangle 139">
            <a:extLst>
              <a:ext uri="{FF2B5EF4-FFF2-40B4-BE49-F238E27FC236}">
                <a16:creationId xmlns:a16="http://schemas.microsoft.com/office/drawing/2014/main" id="{059FFEB6-5BF1-4031-A6E7-50D0BD806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754" y="2185286"/>
            <a:ext cx="630008" cy="35000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ja-JP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Fax.</a:t>
            </a:r>
          </a:p>
        </p:txBody>
      </p:sp>
      <p:sp>
        <p:nvSpPr>
          <p:cNvPr id="52" name="Rectangle 3">
            <a:extLst>
              <a:ext uri="{FF2B5EF4-FFF2-40B4-BE49-F238E27FC236}">
                <a16:creationId xmlns:a16="http://schemas.microsoft.com/office/drawing/2014/main" id="{581A5FBC-88D2-4F64-981C-688C8E944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474" y="390207"/>
            <a:ext cx="7032728" cy="56777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txBody>
          <a:bodyPr wrap="square" anchor="ctr">
            <a:noAutofit/>
          </a:bodyPr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ja-JP" sz="2333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FAX</a:t>
            </a:r>
            <a:r>
              <a:rPr lang="ja-JP" altLang="en-US" sz="2333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参加申込書</a:t>
            </a:r>
            <a:endParaRPr lang="ja-JP" altLang="en-US" sz="2333" dirty="0">
              <a:solidFill>
                <a:schemeClr val="bg1"/>
              </a:solidFill>
              <a:latin typeface="Times New Roman" panose="02020603050405020304" pitchFamily="18" charset="0"/>
              <a:ea typeface="HGP創英角ｺﾞｼｯｸUB" panose="020B0900000000000000" pitchFamily="50" charset="-128"/>
            </a:endParaRPr>
          </a:p>
        </p:txBody>
      </p:sp>
      <p:sp>
        <p:nvSpPr>
          <p:cNvPr id="53" name="Text Box 4">
            <a:extLst>
              <a:ext uri="{FF2B5EF4-FFF2-40B4-BE49-F238E27FC236}">
                <a16:creationId xmlns:a16="http://schemas.microsoft.com/office/drawing/2014/main" id="{5261B044-41BE-40B9-A331-1AD6E2388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286" y="686226"/>
            <a:ext cx="2045432" cy="26943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wrap="none" lIns="0" tIns="0" rIns="0" bIns="0" anchor="t" anchorCtr="1">
            <a:spAutoFit/>
          </a:bodyPr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ja-JP" sz="972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FAX:</a:t>
            </a:r>
            <a:r>
              <a:rPr lang="en-US" altLang="ja-JP" sz="1751" b="1" dirty="0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052-123-4567</a:t>
            </a:r>
          </a:p>
        </p:txBody>
      </p:sp>
      <p:sp>
        <p:nvSpPr>
          <p:cNvPr id="54" name="Rectangle 138">
            <a:extLst>
              <a:ext uri="{FF2B5EF4-FFF2-40B4-BE49-F238E27FC236}">
                <a16:creationId xmlns:a16="http://schemas.microsoft.com/office/drawing/2014/main" id="{6997DFA4-F5A6-4F94-812D-B6EDC6EDC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9130" y="2535290"/>
            <a:ext cx="2456436" cy="35000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tIns="36000" bIns="36000" anchor="b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ja-JP" sz="1200" b="1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12/20(</a:t>
            </a:r>
            <a:r>
              <a:rPr lang="ja-JP" altLang="en-US" sz="1200" b="1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lang="en-US" altLang="ja-JP" sz="1200" b="1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1100" b="1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 sz="1100" b="1" u="sng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lang="ja-JP" altLang="en-US" sz="1200" b="1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</a:t>
            </a:r>
            <a:r>
              <a:rPr lang="ja-JP" altLang="en-US" sz="1100" b="1" kern="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での参加を希望</a:t>
            </a:r>
            <a:endParaRPr lang="ja-JP" altLang="ja-JP" sz="1200" b="1" kern="0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946FEF6B-B19B-454B-998B-B5BC563B6AA5}"/>
              </a:ext>
            </a:extLst>
          </p:cNvPr>
          <p:cNvSpPr/>
          <p:nvPr/>
        </p:nvSpPr>
        <p:spPr>
          <a:xfrm>
            <a:off x="3949700" y="9253202"/>
            <a:ext cx="3214300" cy="956669"/>
          </a:xfrm>
          <a:prstGeom prst="roundRect">
            <a:avLst>
              <a:gd name="adj" fmla="val 11091"/>
            </a:avLst>
          </a:prstGeom>
          <a:noFill/>
          <a:ln w="952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Rectangle 139">
            <a:extLst>
              <a:ext uri="{FF2B5EF4-FFF2-40B4-BE49-F238E27FC236}">
                <a16:creationId xmlns:a16="http://schemas.microsoft.com/office/drawing/2014/main" id="{A9E44FF1-C502-47A4-A259-A08DA54D8D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9754" y="2544295"/>
            <a:ext cx="630008" cy="350004"/>
          </a:xfrm>
          <a:prstGeom prst="rect">
            <a:avLst/>
          </a:prstGeom>
          <a:solidFill>
            <a:schemeClr val="accent5">
              <a:lumMod val="50000"/>
            </a:schemeClr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4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3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3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defTabSz="88899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ja-JP" altLang="en-US" sz="972" b="1" kern="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参加希望</a:t>
            </a:r>
            <a:endParaRPr lang="en-US" altLang="ja-JP" sz="972" b="1" kern="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90FA8B16-A8B8-4FB0-989F-4FD40CE07E6D}"/>
              </a:ext>
            </a:extLst>
          </p:cNvPr>
          <p:cNvCxnSpPr>
            <a:cxnSpLocks/>
          </p:cNvCxnSpPr>
          <p:nvPr/>
        </p:nvCxnSpPr>
        <p:spPr>
          <a:xfrm>
            <a:off x="114300" y="9155430"/>
            <a:ext cx="7261860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55DC1DE0-F729-42EC-A43A-370828EC5E6A}"/>
              </a:ext>
            </a:extLst>
          </p:cNvPr>
          <p:cNvSpPr/>
          <p:nvPr/>
        </p:nvSpPr>
        <p:spPr>
          <a:xfrm>
            <a:off x="735585" y="9272076"/>
            <a:ext cx="2358584" cy="42992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会社ロゴ</a:t>
            </a:r>
            <a:endParaRPr lang="en-US" altLang="ja-JP" sz="12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92618813"/>
      </p:ext>
    </p:extLst>
  </p:cSld>
  <p:clrMapOvr>
    <a:masterClrMapping/>
  </p:clrMapOvr>
</p:sld>
</file>

<file path=ppt/theme/theme1.xml><?xml version="1.0" encoding="utf-8"?>
<a:theme xmlns:a="http://schemas.openxmlformats.org/drawingml/2006/main" name="1_ガイド入りテンプレートサンプル20130531三木さん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.potx" id="{3F8E5C06-014F-4A13-A3C7-E133BECAFD1E}" vid="{BD152B00-4CFD-4022-8208-530F7579D7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</Template>
  <TotalTime>0</TotalTime>
  <Words>760</Words>
  <Application>Microsoft Office PowerPoint</Application>
  <PresentationFormat>ユーザー設定</PresentationFormat>
  <Paragraphs>74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HGP創英角ｺﾞｼｯｸUB</vt:lpstr>
      <vt:lpstr>Meiryo UI</vt:lpstr>
      <vt:lpstr>メイリオ</vt:lpstr>
      <vt:lpstr>Arial</vt:lpstr>
      <vt:lpstr>Calibri</vt:lpstr>
      <vt:lpstr>Calibri Light</vt:lpstr>
      <vt:lpstr>Times New Roman</vt:lpstr>
      <vt:lpstr>1_ガイド入りテンプレートサンプル20130531三木さん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2016-07-14T10:42:35Z</dcterms:created>
  <dcterms:modified xsi:type="dcterms:W3CDTF">2019-11-12T06:14:21Z</dcterms:modified>
</cp:coreProperties>
</file>